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309" r:id="rId3"/>
    <p:sldId id="310" r:id="rId4"/>
    <p:sldId id="273" r:id="rId5"/>
    <p:sldId id="320" r:id="rId6"/>
    <p:sldId id="321" r:id="rId7"/>
    <p:sldId id="322" r:id="rId8"/>
    <p:sldId id="323" r:id="rId9"/>
    <p:sldId id="331" r:id="rId10"/>
    <p:sldId id="332" r:id="rId11"/>
    <p:sldId id="311" r:id="rId12"/>
    <p:sldId id="328" r:id="rId13"/>
    <p:sldId id="329" r:id="rId14"/>
    <p:sldId id="312" r:id="rId15"/>
    <p:sldId id="324" r:id="rId16"/>
    <p:sldId id="325" r:id="rId17"/>
    <p:sldId id="326" r:id="rId18"/>
    <p:sldId id="327" r:id="rId19"/>
    <p:sldId id="333" r:id="rId20"/>
    <p:sldId id="330" r:id="rId21"/>
    <p:sldId id="278" r:id="rId22"/>
    <p:sldId id="280" r:id="rId23"/>
    <p:sldId id="281" r:id="rId24"/>
    <p:sldId id="282" r:id="rId25"/>
    <p:sldId id="263" r:id="rId26"/>
    <p:sldId id="334" r:id="rId27"/>
    <p:sldId id="314" r:id="rId28"/>
    <p:sldId id="341" r:id="rId29"/>
    <p:sldId id="336" r:id="rId30"/>
    <p:sldId id="352" r:id="rId31"/>
    <p:sldId id="351" r:id="rId32"/>
    <p:sldId id="342" r:id="rId33"/>
    <p:sldId id="340" r:id="rId34"/>
    <p:sldId id="335" r:id="rId35"/>
    <p:sldId id="316" r:id="rId36"/>
    <p:sldId id="317" r:id="rId37"/>
    <p:sldId id="295" r:id="rId38"/>
    <p:sldId id="348" r:id="rId39"/>
    <p:sldId id="344" r:id="rId40"/>
    <p:sldId id="345" r:id="rId41"/>
    <p:sldId id="346" r:id="rId42"/>
    <p:sldId id="347" r:id="rId43"/>
    <p:sldId id="350" r:id="rId44"/>
    <p:sldId id="296" r:id="rId45"/>
    <p:sldId id="349" r:id="rId46"/>
    <p:sldId id="297" r:id="rId47"/>
    <p:sldId id="298" r:id="rId48"/>
    <p:sldId id="300" r:id="rId49"/>
    <p:sldId id="272" r:id="rId50"/>
  </p:sldIdLst>
  <p:sldSz cx="9144000" cy="6858000" type="screen4x3"/>
  <p:notesSz cx="6858000" cy="9144000"/>
  <p:defaultTextStyle>
    <a:defPPr>
      <a:defRPr lang="en-US"/>
    </a:defPPr>
    <a:lvl1pPr algn="ctr" rtl="0" fontAlgn="base">
      <a:spcBef>
        <a:spcPct val="20000"/>
      </a:spcBef>
      <a:spcAft>
        <a:spcPct val="0"/>
      </a:spcAft>
      <a:defRPr sz="4400" b="1" kern="1200">
        <a:solidFill>
          <a:schemeClr val="bg1"/>
        </a:solidFill>
        <a:latin typeface="Times New Roman" panose="02020603050405020304" pitchFamily="18" charset="0"/>
        <a:ea typeface="+mn-ea"/>
        <a:cs typeface="+mn-cs"/>
      </a:defRPr>
    </a:lvl1pPr>
    <a:lvl2pPr marL="457200" algn="ctr" rtl="0" fontAlgn="base">
      <a:spcBef>
        <a:spcPct val="20000"/>
      </a:spcBef>
      <a:spcAft>
        <a:spcPct val="0"/>
      </a:spcAft>
      <a:defRPr sz="4400" b="1" kern="1200">
        <a:solidFill>
          <a:schemeClr val="bg1"/>
        </a:solidFill>
        <a:latin typeface="Times New Roman" panose="02020603050405020304" pitchFamily="18" charset="0"/>
        <a:ea typeface="+mn-ea"/>
        <a:cs typeface="+mn-cs"/>
      </a:defRPr>
    </a:lvl2pPr>
    <a:lvl3pPr marL="914400" algn="ctr" rtl="0" fontAlgn="base">
      <a:spcBef>
        <a:spcPct val="20000"/>
      </a:spcBef>
      <a:spcAft>
        <a:spcPct val="0"/>
      </a:spcAft>
      <a:defRPr sz="4400" b="1" kern="1200">
        <a:solidFill>
          <a:schemeClr val="bg1"/>
        </a:solidFill>
        <a:latin typeface="Times New Roman" panose="02020603050405020304" pitchFamily="18" charset="0"/>
        <a:ea typeface="+mn-ea"/>
        <a:cs typeface="+mn-cs"/>
      </a:defRPr>
    </a:lvl3pPr>
    <a:lvl4pPr marL="1371600" algn="ctr" rtl="0" fontAlgn="base">
      <a:spcBef>
        <a:spcPct val="20000"/>
      </a:spcBef>
      <a:spcAft>
        <a:spcPct val="0"/>
      </a:spcAft>
      <a:defRPr sz="4400" b="1" kern="1200">
        <a:solidFill>
          <a:schemeClr val="bg1"/>
        </a:solidFill>
        <a:latin typeface="Times New Roman" panose="02020603050405020304" pitchFamily="18" charset="0"/>
        <a:ea typeface="+mn-ea"/>
        <a:cs typeface="+mn-cs"/>
      </a:defRPr>
    </a:lvl4pPr>
    <a:lvl5pPr marL="1828800" algn="ctr" rtl="0" fontAlgn="base">
      <a:spcBef>
        <a:spcPct val="20000"/>
      </a:spcBef>
      <a:spcAft>
        <a:spcPct val="0"/>
      </a:spcAft>
      <a:defRPr sz="4400" b="1" kern="1200">
        <a:solidFill>
          <a:schemeClr val="bg1"/>
        </a:solidFill>
        <a:latin typeface="Times New Roman" panose="02020603050405020304" pitchFamily="18" charset="0"/>
        <a:ea typeface="+mn-ea"/>
        <a:cs typeface="+mn-cs"/>
      </a:defRPr>
    </a:lvl5pPr>
    <a:lvl6pPr marL="2286000" algn="l" defTabSz="914400" rtl="0" eaLnBrk="1" latinLnBrk="0" hangingPunct="1">
      <a:defRPr sz="4400" b="1" kern="1200">
        <a:solidFill>
          <a:schemeClr val="bg1"/>
        </a:solidFill>
        <a:latin typeface="Times New Roman" panose="02020603050405020304" pitchFamily="18" charset="0"/>
        <a:ea typeface="+mn-ea"/>
        <a:cs typeface="+mn-cs"/>
      </a:defRPr>
    </a:lvl6pPr>
    <a:lvl7pPr marL="2743200" algn="l" defTabSz="914400" rtl="0" eaLnBrk="1" latinLnBrk="0" hangingPunct="1">
      <a:defRPr sz="4400" b="1" kern="1200">
        <a:solidFill>
          <a:schemeClr val="bg1"/>
        </a:solidFill>
        <a:latin typeface="Times New Roman" panose="02020603050405020304" pitchFamily="18" charset="0"/>
        <a:ea typeface="+mn-ea"/>
        <a:cs typeface="+mn-cs"/>
      </a:defRPr>
    </a:lvl7pPr>
    <a:lvl8pPr marL="3200400" algn="l" defTabSz="914400" rtl="0" eaLnBrk="1" latinLnBrk="0" hangingPunct="1">
      <a:defRPr sz="4400" b="1" kern="1200">
        <a:solidFill>
          <a:schemeClr val="bg1"/>
        </a:solidFill>
        <a:latin typeface="Times New Roman" panose="02020603050405020304" pitchFamily="18" charset="0"/>
        <a:ea typeface="+mn-ea"/>
        <a:cs typeface="+mn-cs"/>
      </a:defRPr>
    </a:lvl8pPr>
    <a:lvl9pPr marL="3657600" algn="l" defTabSz="914400" rtl="0" eaLnBrk="1" latinLnBrk="0" hangingPunct="1">
      <a:defRPr sz="4400" b="1" kern="1200">
        <a:solidFill>
          <a:schemeClr val="bg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D18D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7074" autoAdjust="0"/>
    <p:restoredTop sz="90929"/>
  </p:normalViewPr>
  <p:slideViewPr>
    <p:cSldViewPr snapToGrid="0">
      <p:cViewPr>
        <p:scale>
          <a:sx n="81" d="100"/>
          <a:sy n="81" d="100"/>
        </p:scale>
        <p:origin x="-810" y="2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35B90AAC-14D7-4AE3-958F-2F9A2CBF8926}"/>
              </a:ext>
            </a:extLst>
          </p:cNvPr>
          <p:cNvSpPr>
            <a:spLocks noGrp="1" noChangeArrowheads="1"/>
          </p:cNvSpPr>
          <p:nvPr>
            <p:ph type="ctrTitle"/>
          </p:nvPr>
        </p:nvSpPr>
        <p:spPr>
          <a:xfrm>
            <a:off x="1752600" y="990600"/>
            <a:ext cx="6400800" cy="2514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chemeClr val="folHlink"/>
                </a:solidFill>
                <a:miter lim="800000"/>
                <a:headEnd/>
                <a:tailEnd/>
              </a14:hiddenLine>
            </a:ext>
          </a:extLst>
        </p:spPr>
        <p:txBody>
          <a:bodyPr/>
          <a:lstStyle>
            <a:lvl1pPr algn="ctr">
              <a:defRPr/>
            </a:lvl1pPr>
          </a:lstStyle>
          <a:p>
            <a:pPr lvl="0"/>
            <a:r>
              <a:rPr lang="en-US" altLang="en-US" noProof="0"/>
              <a:t>Click to edit Master title style</a:t>
            </a:r>
          </a:p>
        </p:txBody>
      </p:sp>
      <p:sp>
        <p:nvSpPr>
          <p:cNvPr id="4099" name="Rectangle 3">
            <a:extLst>
              <a:ext uri="{FF2B5EF4-FFF2-40B4-BE49-F238E27FC236}">
                <a16:creationId xmlns:a16="http://schemas.microsoft.com/office/drawing/2014/main" xmlns="" id="{E20F87BF-7EDD-4047-9477-65F77A114F65}"/>
              </a:ext>
            </a:extLst>
          </p:cNvPr>
          <p:cNvSpPr>
            <a:spLocks noGrp="1" noChangeArrowheads="1"/>
          </p:cNvSpPr>
          <p:nvPr>
            <p:ph type="subTitle" idx="1"/>
          </p:nvPr>
        </p:nvSpPr>
        <p:spPr>
          <a:xfrm>
            <a:off x="1752600" y="3886200"/>
            <a:ext cx="6400800" cy="1752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Lst>
        </p:spPr>
        <p:txBody>
          <a:bodyPr/>
          <a:lstStyle>
            <a:lvl1pPr marL="0" indent="0" algn="ctr">
              <a:buFontTx/>
              <a:buNone/>
              <a:defRPr/>
            </a:lvl1pPr>
          </a:lstStyle>
          <a:p>
            <a:pPr lvl="0"/>
            <a:r>
              <a:rPr lang="en-US" altLang="en-US" noProof="0"/>
              <a:t>Click to edit Master subtitle style</a:t>
            </a:r>
          </a:p>
        </p:txBody>
      </p:sp>
      <p:sp>
        <p:nvSpPr>
          <p:cNvPr id="4100" name="Rectangle 4">
            <a:extLst>
              <a:ext uri="{FF2B5EF4-FFF2-40B4-BE49-F238E27FC236}">
                <a16:creationId xmlns:a16="http://schemas.microsoft.com/office/drawing/2014/main" xmlns="" id="{C3C4DA01-1CB3-4176-9CD9-C70FFE7736F1}"/>
              </a:ext>
            </a:extLst>
          </p:cNvPr>
          <p:cNvSpPr>
            <a:spLocks noGrp="1" noChangeArrowheads="1"/>
          </p:cNvSpPr>
          <p:nvPr>
            <p:ph type="dt" sz="half" idx="2"/>
          </p:nvPr>
        </p:nvSpPr>
        <p:spPr bwMode="auto">
          <a:xfrm>
            <a:off x="914400" y="64008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400" b="0">
                <a:solidFill>
                  <a:schemeClr val="tx2"/>
                </a:solidFill>
                <a:latin typeface="Arial" panose="020B0604020202020204" pitchFamily="34" charset="0"/>
              </a:defRPr>
            </a:lvl1pPr>
          </a:lstStyle>
          <a:p>
            <a:endParaRPr lang="en-US" altLang="en-US"/>
          </a:p>
        </p:txBody>
      </p:sp>
      <p:sp>
        <p:nvSpPr>
          <p:cNvPr id="4101" name="Rectangle 5">
            <a:extLst>
              <a:ext uri="{FF2B5EF4-FFF2-40B4-BE49-F238E27FC236}">
                <a16:creationId xmlns:a16="http://schemas.microsoft.com/office/drawing/2014/main" xmlns="" id="{0F05C960-9FA9-4209-8C5F-FA6BD240552F}"/>
              </a:ext>
            </a:extLst>
          </p:cNvPr>
          <p:cNvSpPr>
            <a:spLocks noGrp="1" noChangeArrowheads="1"/>
          </p:cNvSpPr>
          <p:nvPr>
            <p:ph type="ftr" sz="quarter" idx="3"/>
          </p:nvPr>
        </p:nvSpPr>
        <p:spPr bwMode="auto">
          <a:xfrm>
            <a:off x="3505200" y="64008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400" b="0">
                <a:solidFill>
                  <a:schemeClr val="tx2"/>
                </a:solidFill>
                <a:latin typeface="Arial" panose="020B0604020202020204" pitchFamily="34" charset="0"/>
              </a:defRPr>
            </a:lvl1pPr>
          </a:lstStyle>
          <a:p>
            <a:endParaRPr lang="en-US" altLang="en-US"/>
          </a:p>
        </p:txBody>
      </p:sp>
      <p:sp>
        <p:nvSpPr>
          <p:cNvPr id="4102" name="Rectangle 6">
            <a:extLst>
              <a:ext uri="{FF2B5EF4-FFF2-40B4-BE49-F238E27FC236}">
                <a16:creationId xmlns:a16="http://schemas.microsoft.com/office/drawing/2014/main" xmlns="" id="{43970948-F3E1-4548-B2AE-6EE042BD9DF7}"/>
              </a:ext>
            </a:extLst>
          </p:cNvPr>
          <p:cNvSpPr>
            <a:spLocks noGrp="1" noChangeArrowheads="1"/>
          </p:cNvSpPr>
          <p:nvPr>
            <p:ph type="sldNum" sz="quarter" idx="4"/>
          </p:nvPr>
        </p:nvSpPr>
        <p:spPr bwMode="auto">
          <a:xfrm>
            <a:off x="7010400" y="64008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400" b="0">
                <a:solidFill>
                  <a:schemeClr val="tx2"/>
                </a:solidFill>
                <a:latin typeface="Arial" panose="020B0604020202020204" pitchFamily="34" charset="0"/>
              </a:defRPr>
            </a:lvl1pPr>
          </a:lstStyle>
          <a:p>
            <a:fld id="{4802C1EF-85AD-4624-9F1D-F2DC2A173A22}" type="slidenum">
              <a:rPr lang="en-US" altLang="en-US"/>
              <a:pPr/>
              <a:t>‹#›</a:t>
            </a:fld>
            <a:endParaRPr lang="en-US" altLang="en-US"/>
          </a:p>
        </p:txBody>
      </p:sp>
      <p:grpSp>
        <p:nvGrpSpPr>
          <p:cNvPr id="4103" name="Group 7">
            <a:extLst>
              <a:ext uri="{FF2B5EF4-FFF2-40B4-BE49-F238E27FC236}">
                <a16:creationId xmlns:a16="http://schemas.microsoft.com/office/drawing/2014/main" xmlns="" id="{9E79A2D1-0C5E-4BD9-89CE-D60EF1A7E5E9}"/>
              </a:ext>
            </a:extLst>
          </p:cNvPr>
          <p:cNvGrpSpPr>
            <a:grpSpLocks/>
          </p:cNvGrpSpPr>
          <p:nvPr/>
        </p:nvGrpSpPr>
        <p:grpSpPr bwMode="auto">
          <a:xfrm>
            <a:off x="0" y="0"/>
            <a:ext cx="6362700" cy="6858000"/>
            <a:chOff x="0" y="0"/>
            <a:chExt cx="4008" cy="4320"/>
          </a:xfrm>
        </p:grpSpPr>
        <p:pic>
          <p:nvPicPr>
            <p:cNvPr id="4104" name="Picture 8" descr="C:\My Documents\bits\Expbanna.png">
              <a:extLst>
                <a:ext uri="{FF2B5EF4-FFF2-40B4-BE49-F238E27FC236}">
                  <a16:creationId xmlns:a16="http://schemas.microsoft.com/office/drawing/2014/main" xmlns="" id="{05EF2A01-B629-479C-BFA7-008BA276B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D:\FRONTPAGE THEMES\EXPEDITN\EXPHORSA.PNG">
              <a:extLst>
                <a:ext uri="{FF2B5EF4-FFF2-40B4-BE49-F238E27FC236}">
                  <a16:creationId xmlns:a16="http://schemas.microsoft.com/office/drawing/2014/main" xmlns="" id="{918BE0F4-9A53-4E7D-B4C0-97B452A03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extLst>
              <a:ext uri="{909E8E84-426E-40DD-AFC4-6F175D3DCCD1}">
                <a14:hiddenFill xmlns:a14="http://schemas.microsoft.com/office/drawing/2010/main">
                  <a:solidFill>
                    <a:srgbClr val="FFFFFF"/>
                  </a:solidFill>
                </a14:hiddenFill>
              </a:ext>
            </a:extLst>
          </p:spPr>
        </p:pic>
      </p:grpSp>
      <p:pic>
        <p:nvPicPr>
          <p:cNvPr id="4106" name="Picture 10" descr="P:\!Themes\Expedition\EXPHORSA.GIF">
            <a:extLst>
              <a:ext uri="{FF2B5EF4-FFF2-40B4-BE49-F238E27FC236}">
                <a16:creationId xmlns:a16="http://schemas.microsoft.com/office/drawing/2014/main" xmlns="" id="{3C5550CC-3408-4D50-9AC3-650F43D5A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1C652-4D01-4CF6-95D3-10C52EC560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2191163-EBDB-48C3-B59A-F4C997ED57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671153"/>
      </p:ext>
    </p:extLst>
  </p:cSld>
  <p:clrMapOvr>
    <a:masterClrMapping/>
  </p:clrMapOvr>
  <p:transition spd="slow">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330AB82-D86E-4626-85B8-1726094797B9}"/>
              </a:ext>
            </a:extLst>
          </p:cNvPr>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83DA2B4-3FA3-45C3-9611-E1821E51B4B4}"/>
              </a:ext>
            </a:extLst>
          </p:cNvPr>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9877627"/>
      </p:ext>
    </p:extLst>
  </p:cSld>
  <p:clrMapOvr>
    <a:masterClrMapping/>
  </p:clrMapOvr>
  <p:transition spd="slow">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7B0E4-6EF2-436A-9A5C-70BFE3DF1E38}"/>
              </a:ext>
            </a:extLst>
          </p:cNvPr>
          <p:cNvSpPr>
            <a:spLocks noGrp="1"/>
          </p:cNvSpPr>
          <p:nvPr>
            <p:ph type="title"/>
          </p:nvPr>
        </p:nvSpPr>
        <p:spPr>
          <a:xfrm>
            <a:off x="1066800" y="381000"/>
            <a:ext cx="7772400" cy="944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D624C1A-0A96-4662-91CC-61794401D7C3}"/>
              </a:ext>
            </a:extLst>
          </p:cNvPr>
          <p:cNvSpPr>
            <a:spLocks noGrp="1"/>
          </p:cNvSpPr>
          <p:nvPr>
            <p:ph type="body" sz="half" idx="1"/>
          </p:nvPr>
        </p:nvSpPr>
        <p:spPr>
          <a:xfrm>
            <a:off x="1062038" y="1766888"/>
            <a:ext cx="3808412"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xmlns="" id="{088B5B42-2E7E-4AA6-8665-E6C93FF02FCF}"/>
              </a:ext>
            </a:extLst>
          </p:cNvPr>
          <p:cNvSpPr>
            <a:spLocks noGrp="1"/>
          </p:cNvSpPr>
          <p:nvPr>
            <p:ph type="clipArt" sz="half" idx="2"/>
          </p:nvPr>
        </p:nvSpPr>
        <p:spPr>
          <a:xfrm>
            <a:off x="5022850" y="1766888"/>
            <a:ext cx="3808413" cy="4113212"/>
          </a:xfrm>
        </p:spPr>
        <p:txBody>
          <a:bodyPr/>
          <a:lstStyle/>
          <a:p>
            <a:endParaRPr lang="en-US"/>
          </a:p>
        </p:txBody>
      </p:sp>
    </p:spTree>
    <p:extLst>
      <p:ext uri="{BB962C8B-B14F-4D97-AF65-F5344CB8AC3E}">
        <p14:creationId xmlns:p14="http://schemas.microsoft.com/office/powerpoint/2010/main" val="2690214212"/>
      </p:ext>
    </p:extLst>
  </p:cSld>
  <p:clrMapOvr>
    <a:masterClrMapping/>
  </p:clrMapOvr>
  <p:transition spd="slow">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4A430-475C-413C-BA46-DF48A8044C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711867-762C-435D-9D75-438CAC5B2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7170177"/>
      </p:ext>
    </p:extLst>
  </p:cSld>
  <p:clrMapOvr>
    <a:masterClrMapping/>
  </p:clrMapOvr>
  <p:transition spd="slow">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0E9011-0A6E-4C94-9EDA-A0AF63D1690F}"/>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A66272-A123-4D0E-8E23-32E08A0CC39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506238726"/>
      </p:ext>
    </p:extLst>
  </p:cSld>
  <p:clrMapOvr>
    <a:masterClrMapping/>
  </p:clrMapOvr>
  <p:transition spd="slow">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9033F0-9E8F-49AD-A1EA-08C932FAE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424F3DA-62B6-4F98-B050-B4028D4F6EA5}"/>
              </a:ext>
            </a:extLst>
          </p:cNvPr>
          <p:cNvSpPr>
            <a:spLocks noGrp="1"/>
          </p:cNvSpPr>
          <p:nvPr>
            <p:ph sz="half" idx="1"/>
          </p:nvPr>
        </p:nvSpPr>
        <p:spPr>
          <a:xfrm>
            <a:off x="1062038" y="1766888"/>
            <a:ext cx="3808412"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CD579DC-2942-48F4-B69B-349EFA9E1A03}"/>
              </a:ext>
            </a:extLst>
          </p:cNvPr>
          <p:cNvSpPr>
            <a:spLocks noGrp="1"/>
          </p:cNvSpPr>
          <p:nvPr>
            <p:ph sz="half" idx="2"/>
          </p:nvPr>
        </p:nvSpPr>
        <p:spPr>
          <a:xfrm>
            <a:off x="5022850" y="1766888"/>
            <a:ext cx="3808413"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0231110"/>
      </p:ext>
    </p:extLst>
  </p:cSld>
  <p:clrMapOvr>
    <a:masterClrMapping/>
  </p:clrMapOvr>
  <p:transition spd="slow">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882D7B-2C2E-4C2D-ACA4-C6F67833BD9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5BE48A0-5CD1-4006-862C-4D1E979B8E5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099DB82-7F4E-4DFC-8B72-4AC306DED46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9AC2D7A-8715-4B7B-9E70-977A7A92F0C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7E61C02-3B06-4547-8507-78FB0201FE5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9129979"/>
      </p:ext>
    </p:extLst>
  </p:cSld>
  <p:clrMapOvr>
    <a:masterClrMapping/>
  </p:clrMapOvr>
  <p:transition spd="slow">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27B880-8D1F-4C3C-915F-710D4A0DAA7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4857991"/>
      </p:ext>
    </p:extLst>
  </p:cSld>
  <p:clrMapOvr>
    <a:masterClrMapping/>
  </p:clrMapOvr>
  <p:transition spd="slow">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365179"/>
      </p:ext>
    </p:extLst>
  </p:cSld>
  <p:clrMapOvr>
    <a:masterClrMapping/>
  </p:clrMapOvr>
  <p:transition spd="slow">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7853F5-21A1-4B56-B2BB-CDDB277A14E8}"/>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8699ADC-9450-4EE7-88CC-077F626EB6D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24EFEA1-303C-4B3C-8CF6-C8F741A70F9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93557451"/>
      </p:ext>
    </p:extLst>
  </p:cSld>
  <p:clrMapOvr>
    <a:masterClrMapping/>
  </p:clrMapOvr>
  <p:transition spd="slow">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83F69D-C8EE-4B31-8321-ACAF362B15B6}"/>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B057AD3-196E-4849-B840-D29EB84C978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E7DBE4A-E384-4C2A-BDBC-680D54F381C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93436355"/>
      </p:ext>
    </p:extLst>
  </p:cSld>
  <p:clrMapOvr>
    <a:masterClrMapping/>
  </p:clrMapOvr>
  <p:transition spd="slow">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3074" name="Picture 2" descr="C:\My Documents\bits\Expbanna.png">
            <a:extLst>
              <a:ext uri="{FF2B5EF4-FFF2-40B4-BE49-F238E27FC236}">
                <a16:creationId xmlns:a16="http://schemas.microsoft.com/office/drawing/2014/main" xmlns="" id="{08E1088F-7F85-430A-B367-F9631D16E80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a:extLst>
              <a:ext uri="{FF2B5EF4-FFF2-40B4-BE49-F238E27FC236}">
                <a16:creationId xmlns:a16="http://schemas.microsoft.com/office/drawing/2014/main" xmlns="" id="{599921BE-4A33-4AC2-85A8-054802C1F1E9}"/>
              </a:ext>
            </a:extLst>
          </p:cNvPr>
          <p:cNvSpPr>
            <a:spLocks noGrp="1" noChangeArrowheads="1"/>
          </p:cNvSpPr>
          <p:nvPr>
            <p:ph type="title"/>
          </p:nvPr>
        </p:nvSpPr>
        <p:spPr bwMode="auto">
          <a:xfrm>
            <a:off x="1066800" y="381000"/>
            <a:ext cx="77724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pic>
        <p:nvPicPr>
          <p:cNvPr id="3079" name="Picture 7" descr="P:\!Themes\Expedition\EXPHORSA.GIF">
            <a:extLst>
              <a:ext uri="{FF2B5EF4-FFF2-40B4-BE49-F238E27FC236}">
                <a16:creationId xmlns:a16="http://schemas.microsoft.com/office/drawing/2014/main" xmlns="" id="{2D291287-2087-4168-BBF3-C025654BF12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extLst>
            <a:ext uri="{909E8E84-426E-40DD-AFC4-6F175D3DCCD1}">
              <a14:hiddenFill xmlns:a14="http://schemas.microsoft.com/office/drawing/2010/main">
                <a:solidFill>
                  <a:srgbClr val="FFFFFF"/>
                </a:solidFill>
              </a14:hiddenFill>
            </a:ext>
          </a:extLst>
        </p:spPr>
      </p:pic>
      <p:sp>
        <p:nvSpPr>
          <p:cNvPr id="3080" name="Rectangle 8">
            <a:extLst>
              <a:ext uri="{FF2B5EF4-FFF2-40B4-BE49-F238E27FC236}">
                <a16:creationId xmlns:a16="http://schemas.microsoft.com/office/drawing/2014/main" xmlns="" id="{ADE31A74-334B-4E60-9242-DC61E8C9A8D8}"/>
              </a:ext>
            </a:extLst>
          </p:cNvPr>
          <p:cNvSpPr>
            <a:spLocks noGrp="1" noChangeArrowheads="1"/>
          </p:cNvSpPr>
          <p:nvPr>
            <p:ph type="body" idx="1"/>
          </p:nvPr>
        </p:nvSpPr>
        <p:spPr bwMode="auto">
          <a:xfrm>
            <a:off x="1062038" y="1766888"/>
            <a:ext cx="7769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86" name="AutoShape 14">
            <a:hlinkClick r:id="" action="ppaction://hlinkshowjump?jump=nextslide" highlightClick="1"/>
            <a:extLst>
              <a:ext uri="{FF2B5EF4-FFF2-40B4-BE49-F238E27FC236}">
                <a16:creationId xmlns:a16="http://schemas.microsoft.com/office/drawing/2014/main" xmlns="" id="{EEA1E869-EBB0-408E-B387-C63D23F0AAEA}"/>
              </a:ext>
            </a:extLst>
          </p:cNvPr>
          <p:cNvSpPr>
            <a:spLocks noChangeArrowheads="1"/>
          </p:cNvSpPr>
          <p:nvPr userDrawn="1"/>
        </p:nvSpPr>
        <p:spPr bwMode="auto">
          <a:xfrm>
            <a:off x="1905000" y="6400800"/>
            <a:ext cx="228600" cy="228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AutoShape 15">
            <a:hlinkClick r:id="" action="ppaction://hlinkshowjump?jump=previousslide" highlightClick="1"/>
            <a:extLst>
              <a:ext uri="{FF2B5EF4-FFF2-40B4-BE49-F238E27FC236}">
                <a16:creationId xmlns:a16="http://schemas.microsoft.com/office/drawing/2014/main" xmlns="" id="{29444609-12BB-45A1-AD53-B9F72E1B017E}"/>
              </a:ext>
            </a:extLst>
          </p:cNvPr>
          <p:cNvSpPr>
            <a:spLocks noChangeArrowheads="1"/>
          </p:cNvSpPr>
          <p:nvPr userDrawn="1"/>
        </p:nvSpPr>
        <p:spPr bwMode="auto">
          <a:xfrm>
            <a:off x="1600200" y="6400800"/>
            <a:ext cx="228600" cy="228600"/>
          </a:xfrm>
          <a:prstGeom prst="actionButtonBackPreviou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AutoShape 16">
            <a:hlinkClick r:id="" action="ppaction://hlinkshowjump?jump=firstslide" highlightClick="1"/>
            <a:extLst>
              <a:ext uri="{FF2B5EF4-FFF2-40B4-BE49-F238E27FC236}">
                <a16:creationId xmlns:a16="http://schemas.microsoft.com/office/drawing/2014/main" xmlns="" id="{5C397837-8022-4DE2-97F6-FB6FFE96BB4D}"/>
              </a:ext>
            </a:extLst>
          </p:cNvPr>
          <p:cNvSpPr>
            <a:spLocks noChangeArrowheads="1"/>
          </p:cNvSpPr>
          <p:nvPr userDrawn="1"/>
        </p:nvSpPr>
        <p:spPr bwMode="auto">
          <a:xfrm>
            <a:off x="1295400" y="6400800"/>
            <a:ext cx="228600" cy="2286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slow">
    <p:checker/>
  </p:transition>
  <p:txStyles>
    <p:titleStyle>
      <a:lvl1pPr algn="l" rtl="0" fontAlgn="base">
        <a:spcBef>
          <a:spcPct val="0"/>
        </a:spcBef>
        <a:spcAft>
          <a:spcPct val="0"/>
        </a:spcAft>
        <a:defRPr sz="4000" b="1" i="1" kern="1200">
          <a:solidFill>
            <a:schemeClr val="tx2"/>
          </a:solidFill>
          <a:latin typeface="+mj-lt"/>
          <a:ea typeface="+mj-ea"/>
          <a:cs typeface="+mj-cs"/>
        </a:defRPr>
      </a:lvl1pPr>
      <a:lvl2pPr algn="l" rtl="0" fontAlgn="base">
        <a:spcBef>
          <a:spcPct val="0"/>
        </a:spcBef>
        <a:spcAft>
          <a:spcPct val="0"/>
        </a:spcAft>
        <a:defRPr sz="4000" b="1" i="1">
          <a:solidFill>
            <a:schemeClr val="tx2"/>
          </a:solidFill>
          <a:latin typeface="Times New Roman" panose="02020603050405020304" pitchFamily="18" charset="0"/>
        </a:defRPr>
      </a:lvl2pPr>
      <a:lvl3pPr algn="l" rtl="0" fontAlgn="base">
        <a:spcBef>
          <a:spcPct val="0"/>
        </a:spcBef>
        <a:spcAft>
          <a:spcPct val="0"/>
        </a:spcAft>
        <a:defRPr sz="4000" b="1" i="1">
          <a:solidFill>
            <a:schemeClr val="tx2"/>
          </a:solidFill>
          <a:latin typeface="Times New Roman" panose="02020603050405020304" pitchFamily="18" charset="0"/>
        </a:defRPr>
      </a:lvl3pPr>
      <a:lvl4pPr algn="l" rtl="0" fontAlgn="base">
        <a:spcBef>
          <a:spcPct val="0"/>
        </a:spcBef>
        <a:spcAft>
          <a:spcPct val="0"/>
        </a:spcAft>
        <a:defRPr sz="4000" b="1" i="1">
          <a:solidFill>
            <a:schemeClr val="tx2"/>
          </a:solidFill>
          <a:latin typeface="Times New Roman" panose="02020603050405020304" pitchFamily="18" charset="0"/>
        </a:defRPr>
      </a:lvl4pPr>
      <a:lvl5pPr algn="l" rtl="0" fontAlgn="base">
        <a:spcBef>
          <a:spcPct val="0"/>
        </a:spcBef>
        <a:spcAft>
          <a:spcPct val="0"/>
        </a:spcAft>
        <a:defRPr sz="4000" b="1" i="1">
          <a:solidFill>
            <a:schemeClr val="tx2"/>
          </a:solidFill>
          <a:latin typeface="Times New Roman" panose="02020603050405020304" pitchFamily="18" charset="0"/>
        </a:defRPr>
      </a:lvl5pPr>
      <a:lvl6pPr marL="457200" algn="l" rtl="0" fontAlgn="base">
        <a:spcBef>
          <a:spcPct val="0"/>
        </a:spcBef>
        <a:spcAft>
          <a:spcPct val="0"/>
        </a:spcAft>
        <a:defRPr sz="4000" b="1" i="1">
          <a:solidFill>
            <a:schemeClr val="tx2"/>
          </a:solidFill>
          <a:latin typeface="Times New Roman" panose="02020603050405020304" pitchFamily="18" charset="0"/>
        </a:defRPr>
      </a:lvl6pPr>
      <a:lvl7pPr marL="914400" algn="l" rtl="0" fontAlgn="base">
        <a:spcBef>
          <a:spcPct val="0"/>
        </a:spcBef>
        <a:spcAft>
          <a:spcPct val="0"/>
        </a:spcAft>
        <a:defRPr sz="4000" b="1" i="1">
          <a:solidFill>
            <a:schemeClr val="tx2"/>
          </a:solidFill>
          <a:latin typeface="Times New Roman" panose="02020603050405020304" pitchFamily="18" charset="0"/>
        </a:defRPr>
      </a:lvl7pPr>
      <a:lvl8pPr marL="1371600" algn="l" rtl="0" fontAlgn="base">
        <a:spcBef>
          <a:spcPct val="0"/>
        </a:spcBef>
        <a:spcAft>
          <a:spcPct val="0"/>
        </a:spcAft>
        <a:defRPr sz="4000" b="1" i="1">
          <a:solidFill>
            <a:schemeClr val="tx2"/>
          </a:solidFill>
          <a:latin typeface="Times New Roman" panose="02020603050405020304" pitchFamily="18" charset="0"/>
        </a:defRPr>
      </a:lvl8pPr>
      <a:lvl9pPr marL="1828800" algn="l" rtl="0" fontAlgn="base">
        <a:spcBef>
          <a:spcPct val="0"/>
        </a:spcBef>
        <a:spcAft>
          <a:spcPct val="0"/>
        </a:spcAft>
        <a:defRPr sz="4000" b="1" i="1">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Blip>
          <a:blip r:embed="rId16"/>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anose="05000000000000000000" pitchFamily="2" charset="2"/>
        <a:buBlip>
          <a:blip r:embed="rId17"/>
        </a:buBlip>
        <a:defRPr sz="2400" b="1" kern="1200">
          <a:solidFill>
            <a:schemeClr val="tx1"/>
          </a:solidFill>
          <a:latin typeface="+mn-lt"/>
          <a:ea typeface="+mn-ea"/>
          <a:cs typeface="+mn-cs"/>
        </a:defRPr>
      </a:lvl2pPr>
      <a:lvl3pPr marL="1143000" indent="-228600" algn="l" rtl="0" fontAlgn="base">
        <a:spcBef>
          <a:spcPct val="20000"/>
        </a:spcBef>
        <a:spcAft>
          <a:spcPct val="0"/>
        </a:spcAft>
        <a:buChar char="•"/>
        <a:defRPr sz="2000" b="1"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Wingdings" panose="05000000000000000000" pitchFamily="2" charset="2"/>
        <a:buChar char="s"/>
        <a:defRPr sz="2000" b="1"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Wingdings" panose="05000000000000000000" pitchFamily="2" charset="2"/>
        <a:buChar char="s"/>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C17B9B05-F0D4-4D86-9E50-124650C8F200}"/>
              </a:ext>
            </a:extLst>
          </p:cNvPr>
          <p:cNvSpPr>
            <a:spLocks noGrp="1" noChangeArrowheads="1"/>
          </p:cNvSpPr>
          <p:nvPr>
            <p:ph type="ctrTitle"/>
          </p:nvPr>
        </p:nvSpPr>
        <p:spPr>
          <a:xfrm>
            <a:off x="1008063" y="463550"/>
            <a:ext cx="7569200" cy="1046163"/>
          </a:xfrm>
        </p:spPr>
        <p:txBody>
          <a:bodyPr/>
          <a:lstStyle/>
          <a:p>
            <a:r>
              <a:rPr lang="en-US" altLang="en-US" sz="9600" u="sng">
                <a:solidFill>
                  <a:schemeClr val="bg1"/>
                </a:solidFill>
              </a:rPr>
              <a:t>Ancient India</a:t>
            </a:r>
          </a:p>
        </p:txBody>
      </p:sp>
      <p:pic>
        <p:nvPicPr>
          <p:cNvPr id="22532" name="Picture 4" descr="128, intro. image                                              000105AFBig Guy                        B34A635F:">
            <a:extLst>
              <a:ext uri="{FF2B5EF4-FFF2-40B4-BE49-F238E27FC236}">
                <a16:creationId xmlns:a16="http://schemas.microsoft.com/office/drawing/2014/main" xmlns="" id="{A863EBA4-BC01-4721-A6F7-BBBFC8AF9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25" y="1544638"/>
            <a:ext cx="3262190" cy="3849982"/>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xmlns="" id="{C17B9B05-F0D4-4D86-9E50-124650C8F200}"/>
              </a:ext>
            </a:extLst>
          </p:cNvPr>
          <p:cNvSpPr txBox="1">
            <a:spLocks noChangeArrowheads="1"/>
          </p:cNvSpPr>
          <p:nvPr/>
        </p:nvSpPr>
        <p:spPr bwMode="auto">
          <a:xfrm>
            <a:off x="4396154" y="5802923"/>
            <a:ext cx="4689231" cy="7594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4000" b="1" i="1" kern="1200">
                <a:solidFill>
                  <a:schemeClr val="tx2"/>
                </a:solidFill>
                <a:latin typeface="+mj-lt"/>
                <a:ea typeface="+mj-ea"/>
                <a:cs typeface="+mj-cs"/>
              </a:defRPr>
            </a:lvl1pPr>
            <a:lvl2pPr algn="l" rtl="0" fontAlgn="base">
              <a:spcBef>
                <a:spcPct val="0"/>
              </a:spcBef>
              <a:spcAft>
                <a:spcPct val="0"/>
              </a:spcAft>
              <a:defRPr sz="4000" b="1" i="1">
                <a:solidFill>
                  <a:schemeClr val="tx2"/>
                </a:solidFill>
                <a:latin typeface="Times New Roman" panose="02020603050405020304" pitchFamily="18" charset="0"/>
              </a:defRPr>
            </a:lvl2pPr>
            <a:lvl3pPr algn="l" rtl="0" fontAlgn="base">
              <a:spcBef>
                <a:spcPct val="0"/>
              </a:spcBef>
              <a:spcAft>
                <a:spcPct val="0"/>
              </a:spcAft>
              <a:defRPr sz="4000" b="1" i="1">
                <a:solidFill>
                  <a:schemeClr val="tx2"/>
                </a:solidFill>
                <a:latin typeface="Times New Roman" panose="02020603050405020304" pitchFamily="18" charset="0"/>
              </a:defRPr>
            </a:lvl3pPr>
            <a:lvl4pPr algn="l" rtl="0" fontAlgn="base">
              <a:spcBef>
                <a:spcPct val="0"/>
              </a:spcBef>
              <a:spcAft>
                <a:spcPct val="0"/>
              </a:spcAft>
              <a:defRPr sz="4000" b="1" i="1">
                <a:solidFill>
                  <a:schemeClr val="tx2"/>
                </a:solidFill>
                <a:latin typeface="Times New Roman" panose="02020603050405020304" pitchFamily="18" charset="0"/>
              </a:defRPr>
            </a:lvl4pPr>
            <a:lvl5pPr algn="l" rtl="0" fontAlgn="base">
              <a:spcBef>
                <a:spcPct val="0"/>
              </a:spcBef>
              <a:spcAft>
                <a:spcPct val="0"/>
              </a:spcAft>
              <a:defRPr sz="4000" b="1" i="1">
                <a:solidFill>
                  <a:schemeClr val="tx2"/>
                </a:solidFill>
                <a:latin typeface="Times New Roman" panose="02020603050405020304" pitchFamily="18" charset="0"/>
              </a:defRPr>
            </a:lvl5pPr>
            <a:lvl6pPr marL="457200" algn="l" rtl="0" fontAlgn="base">
              <a:spcBef>
                <a:spcPct val="0"/>
              </a:spcBef>
              <a:spcAft>
                <a:spcPct val="0"/>
              </a:spcAft>
              <a:defRPr sz="4000" b="1" i="1">
                <a:solidFill>
                  <a:schemeClr val="tx2"/>
                </a:solidFill>
                <a:latin typeface="Times New Roman" panose="02020603050405020304" pitchFamily="18" charset="0"/>
              </a:defRPr>
            </a:lvl6pPr>
            <a:lvl7pPr marL="914400" algn="l" rtl="0" fontAlgn="base">
              <a:spcBef>
                <a:spcPct val="0"/>
              </a:spcBef>
              <a:spcAft>
                <a:spcPct val="0"/>
              </a:spcAft>
              <a:defRPr sz="4000" b="1" i="1">
                <a:solidFill>
                  <a:schemeClr val="tx2"/>
                </a:solidFill>
                <a:latin typeface="Times New Roman" panose="02020603050405020304" pitchFamily="18" charset="0"/>
              </a:defRPr>
            </a:lvl7pPr>
            <a:lvl8pPr marL="1371600" algn="l" rtl="0" fontAlgn="base">
              <a:spcBef>
                <a:spcPct val="0"/>
              </a:spcBef>
              <a:spcAft>
                <a:spcPct val="0"/>
              </a:spcAft>
              <a:defRPr sz="4000" b="1" i="1">
                <a:solidFill>
                  <a:schemeClr val="tx2"/>
                </a:solidFill>
                <a:latin typeface="Times New Roman" panose="02020603050405020304" pitchFamily="18" charset="0"/>
              </a:defRPr>
            </a:lvl8pPr>
            <a:lvl9pPr marL="1828800" algn="l" rtl="0" fontAlgn="base">
              <a:spcBef>
                <a:spcPct val="0"/>
              </a:spcBef>
              <a:spcAft>
                <a:spcPct val="0"/>
              </a:spcAft>
              <a:defRPr sz="4000" b="1" i="1">
                <a:solidFill>
                  <a:schemeClr val="tx2"/>
                </a:solidFill>
                <a:latin typeface="Times New Roman" panose="02020603050405020304" pitchFamily="18" charset="0"/>
              </a:defRPr>
            </a:lvl9pPr>
          </a:lstStyle>
          <a:p>
            <a:r>
              <a:rPr lang="en-US" altLang="en-US" u="sng" dirty="0" smtClean="0">
                <a:solidFill>
                  <a:schemeClr val="bg1"/>
                </a:solidFill>
              </a:rPr>
              <a:t>By Anju </a:t>
            </a:r>
            <a:r>
              <a:rPr lang="en-US" altLang="en-US" u="sng" dirty="0" err="1" smtClean="0">
                <a:solidFill>
                  <a:schemeClr val="bg1"/>
                </a:solidFill>
              </a:rPr>
              <a:t>Bala</a:t>
            </a:r>
            <a:endParaRPr lang="en-US" altLang="en-US" u="sng" dirty="0">
              <a:solidFill>
                <a:schemeClr val="bg1"/>
              </a:solidFill>
            </a:endParaRPr>
          </a:p>
        </p:txBody>
      </p:sp>
    </p:spTree>
  </p:cSld>
  <p:clrMapOvr>
    <a:masterClrMapping/>
  </p:clrMapOvr>
  <p:transition spd="slow">
    <p:checke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427" name="Picture 3" descr="136, Mohenjo-daro                                              000105AFBig Guy                        B34A635F:">
            <a:extLst>
              <a:ext uri="{FF2B5EF4-FFF2-40B4-BE49-F238E27FC236}">
                <a16:creationId xmlns:a16="http://schemas.microsoft.com/office/drawing/2014/main" xmlns="" id="{0CD28295-6FF0-4293-87BA-2A3DDB8A9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3188" y="0"/>
            <a:ext cx="5230812" cy="685800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03430" name="Rectangle 6">
            <a:extLst>
              <a:ext uri="{FF2B5EF4-FFF2-40B4-BE49-F238E27FC236}">
                <a16:creationId xmlns:a16="http://schemas.microsoft.com/office/drawing/2014/main" xmlns="" id="{E3A530AB-9FF3-40EA-B184-AAF19E61F891}"/>
              </a:ext>
            </a:extLst>
          </p:cNvPr>
          <p:cNvSpPr>
            <a:spLocks noChangeArrowheads="1"/>
          </p:cNvSpPr>
          <p:nvPr/>
        </p:nvSpPr>
        <p:spPr bwMode="auto">
          <a:xfrm>
            <a:off x="0" y="0"/>
            <a:ext cx="3806825"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0"/>
              <a:t>This is very similar to Mesopotamia and China. Region was united only by trade.</a:t>
            </a:r>
          </a:p>
        </p:txBody>
      </p:sp>
    </p:spTree>
  </p:cSld>
  <p:clrMapOvr>
    <a:masterClrMapping/>
  </p:clrMapOvr>
  <p:transition spd="slow">
    <p:checke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ext Box 2">
            <a:extLst>
              <a:ext uri="{FF2B5EF4-FFF2-40B4-BE49-F238E27FC236}">
                <a16:creationId xmlns:a16="http://schemas.microsoft.com/office/drawing/2014/main" xmlns="" id="{4985CA53-060E-4009-8A1F-7555C615B382}"/>
              </a:ext>
            </a:extLst>
          </p:cNvPr>
          <p:cNvSpPr txBox="1">
            <a:spLocks noChangeArrowheads="1"/>
          </p:cNvSpPr>
          <p:nvPr/>
        </p:nvSpPr>
        <p:spPr bwMode="auto">
          <a:xfrm>
            <a:off x="328613" y="1303338"/>
            <a:ext cx="8815387"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algn="l">
              <a:spcBef>
                <a:spcPct val="0"/>
              </a:spcBef>
              <a:defRPr sz="2400">
                <a:solidFill>
                  <a:schemeClr val="tx1"/>
                </a:solidFill>
                <a:latin typeface="Times New Roman" panose="02020603050405020304" pitchFamily="18" charset="0"/>
              </a:defRPr>
            </a:lvl1pPr>
            <a:lvl2pPr marL="458788"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marL="1827213" algn="l">
              <a:spcBef>
                <a:spcPct val="0"/>
              </a:spcBef>
              <a:defRPr sz="2400">
                <a:solidFill>
                  <a:schemeClr val="tx1"/>
                </a:solidFill>
                <a:latin typeface="Times New Roman" panose="02020603050405020304" pitchFamily="18" charset="0"/>
              </a:defRPr>
            </a:lvl5pPr>
            <a:lvl6pPr marL="2284413" fontAlgn="base">
              <a:spcBef>
                <a:spcPct val="0"/>
              </a:spcBef>
              <a:spcAft>
                <a:spcPct val="0"/>
              </a:spcAft>
              <a:defRPr sz="2400">
                <a:solidFill>
                  <a:schemeClr val="tx1"/>
                </a:solidFill>
                <a:latin typeface="Times New Roman" panose="02020603050405020304" pitchFamily="18" charset="0"/>
              </a:defRPr>
            </a:lvl6pPr>
            <a:lvl7pPr marL="2741613" fontAlgn="base">
              <a:spcBef>
                <a:spcPct val="0"/>
              </a:spcBef>
              <a:spcAft>
                <a:spcPct val="0"/>
              </a:spcAft>
              <a:defRPr sz="2400">
                <a:solidFill>
                  <a:schemeClr val="tx1"/>
                </a:solidFill>
                <a:latin typeface="Times New Roman" panose="02020603050405020304" pitchFamily="18" charset="0"/>
              </a:defRPr>
            </a:lvl7pPr>
            <a:lvl8pPr marL="3198813" fontAlgn="base">
              <a:spcBef>
                <a:spcPct val="0"/>
              </a:spcBef>
              <a:spcAft>
                <a:spcPct val="0"/>
              </a:spcAft>
              <a:defRPr sz="2400">
                <a:solidFill>
                  <a:schemeClr val="tx1"/>
                </a:solidFill>
                <a:latin typeface="Times New Roman" panose="02020603050405020304" pitchFamily="18" charset="0"/>
              </a:defRPr>
            </a:lvl8pPr>
            <a:lvl9pPr marL="3656013" fontAlgn="base">
              <a:spcBef>
                <a:spcPct val="0"/>
              </a:spcBef>
              <a:spcAft>
                <a:spcPct val="0"/>
              </a:spcAft>
              <a:defRPr sz="2400">
                <a:solidFill>
                  <a:schemeClr val="tx1"/>
                </a:solidFill>
                <a:latin typeface="Times New Roman" panose="02020603050405020304" pitchFamily="18" charset="0"/>
              </a:defRPr>
            </a:lvl9pPr>
          </a:lstStyle>
          <a:p>
            <a:pPr eaLnBrk="0" hangingPunct="0">
              <a:buFontTx/>
              <a:buChar char="•"/>
            </a:pPr>
            <a:r>
              <a:rPr lang="en-US" altLang="en-US" sz="3600" b="0">
                <a:solidFill>
                  <a:schemeClr val="bg1"/>
                </a:solidFill>
                <a:latin typeface="Arial" panose="020B0604020202020204" pitchFamily="34" charset="0"/>
              </a:rPr>
              <a:t> </a:t>
            </a:r>
            <a:r>
              <a:rPr lang="en-US" altLang="en-US" sz="4800" b="0">
                <a:solidFill>
                  <a:schemeClr val="bg1"/>
                </a:solidFill>
                <a:latin typeface="Arial" panose="020B0604020202020204" pitchFamily="34" charset="0"/>
              </a:rPr>
              <a:t>Writing system</a:t>
            </a:r>
          </a:p>
        </p:txBody>
      </p:sp>
      <p:sp>
        <p:nvSpPr>
          <p:cNvPr id="80899" name="Text Box 3">
            <a:extLst>
              <a:ext uri="{FF2B5EF4-FFF2-40B4-BE49-F238E27FC236}">
                <a16:creationId xmlns:a16="http://schemas.microsoft.com/office/drawing/2014/main" xmlns="" id="{16E1D8B8-0602-48C9-B025-1A9263852D22}"/>
              </a:ext>
            </a:extLst>
          </p:cNvPr>
          <p:cNvSpPr txBox="1">
            <a:spLocks noChangeArrowheads="1"/>
          </p:cNvSpPr>
          <p:nvPr/>
        </p:nvSpPr>
        <p:spPr bwMode="auto">
          <a:xfrm>
            <a:off x="266700" y="341313"/>
            <a:ext cx="861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algn="l">
              <a:spcBef>
                <a:spcPct val="0"/>
              </a:spcBef>
              <a:defRPr sz="2400">
                <a:solidFill>
                  <a:schemeClr val="tx1"/>
                </a:solidFill>
                <a:latin typeface="Times New Roman" panose="02020603050405020304" pitchFamily="18" charset="0"/>
              </a:defRPr>
            </a:lvl1pPr>
            <a:lvl2pPr marL="458788"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marL="1827213" algn="l">
              <a:spcBef>
                <a:spcPct val="0"/>
              </a:spcBef>
              <a:defRPr sz="2400">
                <a:solidFill>
                  <a:schemeClr val="tx1"/>
                </a:solidFill>
                <a:latin typeface="Times New Roman" panose="02020603050405020304" pitchFamily="18" charset="0"/>
              </a:defRPr>
            </a:lvl5pPr>
            <a:lvl6pPr marL="2284413" fontAlgn="base">
              <a:spcBef>
                <a:spcPct val="0"/>
              </a:spcBef>
              <a:spcAft>
                <a:spcPct val="0"/>
              </a:spcAft>
              <a:defRPr sz="2400">
                <a:solidFill>
                  <a:schemeClr val="tx1"/>
                </a:solidFill>
                <a:latin typeface="Times New Roman" panose="02020603050405020304" pitchFamily="18" charset="0"/>
              </a:defRPr>
            </a:lvl6pPr>
            <a:lvl7pPr marL="2741613" fontAlgn="base">
              <a:spcBef>
                <a:spcPct val="0"/>
              </a:spcBef>
              <a:spcAft>
                <a:spcPct val="0"/>
              </a:spcAft>
              <a:defRPr sz="2400">
                <a:solidFill>
                  <a:schemeClr val="tx1"/>
                </a:solidFill>
                <a:latin typeface="Times New Roman" panose="02020603050405020304" pitchFamily="18" charset="0"/>
              </a:defRPr>
            </a:lvl7pPr>
            <a:lvl8pPr marL="3198813" fontAlgn="base">
              <a:spcBef>
                <a:spcPct val="0"/>
              </a:spcBef>
              <a:spcAft>
                <a:spcPct val="0"/>
              </a:spcAft>
              <a:defRPr sz="2400">
                <a:solidFill>
                  <a:schemeClr val="tx1"/>
                </a:solidFill>
                <a:latin typeface="Times New Roman" panose="02020603050405020304" pitchFamily="18" charset="0"/>
              </a:defRPr>
            </a:lvl8pPr>
            <a:lvl9pPr marL="3656013"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4400" u="sng">
                <a:solidFill>
                  <a:schemeClr val="bg1"/>
                </a:solidFill>
                <a:latin typeface="Arial" panose="020B0604020202020204" pitchFamily="34" charset="0"/>
              </a:rPr>
              <a:t>Indus Valley Achievements:</a:t>
            </a:r>
          </a:p>
        </p:txBody>
      </p:sp>
      <p:pic>
        <p:nvPicPr>
          <p:cNvPr id="80900" name="Picture 4" descr="C:\WINDOWS\DESKTOP\Michelle\images\Ancient India\writing.jpg">
            <a:extLst>
              <a:ext uri="{FF2B5EF4-FFF2-40B4-BE49-F238E27FC236}">
                <a16:creationId xmlns:a16="http://schemas.microsoft.com/office/drawing/2014/main" xmlns="" id="{9A9AF07E-9064-451A-ABC8-260D699D9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6775"/>
            <a:ext cx="9144000" cy="4721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xmlns="" id="{F0CBB4D8-5A8E-4D3C-9A4D-752C851637EA}"/>
              </a:ext>
            </a:extLst>
          </p:cNvPr>
          <p:cNvSpPr>
            <a:spLocks noGrp="1" noChangeArrowheads="1"/>
          </p:cNvSpPr>
          <p:nvPr>
            <p:ph type="title"/>
          </p:nvPr>
        </p:nvSpPr>
        <p:spPr>
          <a:xfrm>
            <a:off x="0" y="422275"/>
            <a:ext cx="4624388" cy="944563"/>
          </a:xfrm>
        </p:spPr>
        <p:txBody>
          <a:bodyPr/>
          <a:lstStyle/>
          <a:p>
            <a:pPr>
              <a:buFontTx/>
              <a:buChar char="•"/>
            </a:pPr>
            <a:r>
              <a:rPr lang="en-US" altLang="en-US" sz="5400">
                <a:solidFill>
                  <a:schemeClr val="bg1"/>
                </a:solidFill>
              </a:rPr>
              <a:t>Trading Seals</a:t>
            </a:r>
          </a:p>
        </p:txBody>
      </p:sp>
      <p:pic>
        <p:nvPicPr>
          <p:cNvPr id="98307" name="Picture 3" descr="&#10;140, seals                                                     000105AFBig Guy                        B34A635F:">
            <a:extLst>
              <a:ext uri="{FF2B5EF4-FFF2-40B4-BE49-F238E27FC236}">
                <a16:creationId xmlns:a16="http://schemas.microsoft.com/office/drawing/2014/main" xmlns="" id="{7CBE8B19-D345-40C8-A911-3A981B2BD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4876800" cy="685800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98308" name="Rectangle 4">
            <a:extLst>
              <a:ext uri="{FF2B5EF4-FFF2-40B4-BE49-F238E27FC236}">
                <a16:creationId xmlns:a16="http://schemas.microsoft.com/office/drawing/2014/main" xmlns="" id="{4C13C4BD-6AE6-47F3-8F8A-719728FD8012}"/>
              </a:ext>
            </a:extLst>
          </p:cNvPr>
          <p:cNvSpPr>
            <a:spLocks noGrp="1" noChangeArrowheads="1"/>
          </p:cNvSpPr>
          <p:nvPr>
            <p:ph type="body" sz="half" idx="1"/>
          </p:nvPr>
        </p:nvSpPr>
        <p:spPr>
          <a:xfrm>
            <a:off x="0" y="1490663"/>
            <a:ext cx="4086225" cy="4113212"/>
          </a:xfrm>
        </p:spPr>
        <p:txBody>
          <a:bodyPr/>
          <a:lstStyle/>
          <a:p>
            <a:pPr>
              <a:lnSpc>
                <a:spcPct val="90000"/>
              </a:lnSpc>
              <a:buFontTx/>
              <a:buNone/>
            </a:pPr>
            <a:r>
              <a:rPr lang="en-US" altLang="en-US" sz="4000">
                <a:solidFill>
                  <a:schemeClr val="bg1"/>
                </a:solidFill>
              </a:rPr>
              <a:t>	</a:t>
            </a:r>
            <a:r>
              <a:rPr lang="en-US" altLang="en-US" sz="4000" b="0">
                <a:solidFill>
                  <a:schemeClr val="bg1"/>
                </a:solidFill>
              </a:rPr>
              <a:t>Writing developed from earlier trading seals, which  had the merchants name and symbols of trade items.</a:t>
            </a:r>
          </a:p>
        </p:txBody>
      </p:sp>
    </p:spTree>
  </p:cSld>
  <p:clrMapOvr>
    <a:masterClrMapping/>
  </p:clrMapOvr>
  <p:transition spd="slow">
    <p:checke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9330" name="Picture 2" descr="C:\WINDOWS\DESKTOP\Michelle\images\Indus River Valley\TERRA COTTA TOKENS.JPG">
            <a:extLst>
              <a:ext uri="{FF2B5EF4-FFF2-40B4-BE49-F238E27FC236}">
                <a16:creationId xmlns:a16="http://schemas.microsoft.com/office/drawing/2014/main" xmlns="" id="{100E36B7-F854-4DE6-AEE0-5E52250E2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8263"/>
            <a:ext cx="9144000" cy="5548312"/>
          </a:xfrm>
          <a:prstGeom prst="rect">
            <a:avLst/>
          </a:prstGeom>
          <a:noFill/>
          <a:extLst>
            <a:ext uri="{909E8E84-426E-40DD-AFC4-6F175D3DCCD1}">
              <a14:hiddenFill xmlns:a14="http://schemas.microsoft.com/office/drawing/2010/main">
                <a:solidFill>
                  <a:srgbClr val="FFFFFF"/>
                </a:solidFill>
              </a14:hiddenFill>
            </a:ext>
          </a:extLst>
        </p:spPr>
      </p:pic>
      <p:sp>
        <p:nvSpPr>
          <p:cNvPr id="99331" name="Text Box 3">
            <a:extLst>
              <a:ext uri="{FF2B5EF4-FFF2-40B4-BE49-F238E27FC236}">
                <a16:creationId xmlns:a16="http://schemas.microsoft.com/office/drawing/2014/main" xmlns="" id="{EE257215-A575-4923-8D62-F64A30FE79F7}"/>
              </a:ext>
            </a:extLst>
          </p:cNvPr>
          <p:cNvSpPr txBox="1">
            <a:spLocks noChangeArrowheads="1"/>
          </p:cNvSpPr>
          <p:nvPr/>
        </p:nvSpPr>
        <p:spPr bwMode="auto">
          <a:xfrm>
            <a:off x="850900" y="319088"/>
            <a:ext cx="8293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5400" b="0" i="1"/>
              <a:t>Terra Cotta Trade Seals</a:t>
            </a:r>
            <a:r>
              <a:rPr lang="en-US" altLang="en-US" sz="5400" b="0"/>
              <a:t>.</a:t>
            </a:r>
          </a:p>
        </p:txBody>
      </p:sp>
    </p:spTree>
  </p:cSld>
  <p:clrMapOvr>
    <a:masterClrMapping/>
  </p:clrMapOvr>
  <p:transition spd="slow">
    <p:checke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xmlns="" id="{F0C3115D-5037-4C45-B37A-0D1A26E9664C}"/>
              </a:ext>
            </a:extLst>
          </p:cNvPr>
          <p:cNvSpPr>
            <a:spLocks noGrp="1" noChangeArrowheads="1"/>
          </p:cNvSpPr>
          <p:nvPr>
            <p:ph type="title"/>
          </p:nvPr>
        </p:nvSpPr>
        <p:spPr>
          <a:xfrm>
            <a:off x="0" y="381000"/>
            <a:ext cx="2651125" cy="6477000"/>
          </a:xfrm>
        </p:spPr>
        <p:txBody>
          <a:bodyPr/>
          <a:lstStyle/>
          <a:p>
            <a:pPr>
              <a:buFontTx/>
              <a:buChar char="•"/>
            </a:pPr>
            <a:r>
              <a:rPr lang="en-US" altLang="en-US" sz="4400">
                <a:solidFill>
                  <a:schemeClr val="bg1"/>
                </a:solidFill>
              </a:rPr>
              <a:t> </a:t>
            </a:r>
            <a:r>
              <a:rPr lang="en-US" altLang="en-US" sz="4400" i="0">
                <a:solidFill>
                  <a:schemeClr val="bg1"/>
                </a:solidFill>
              </a:rPr>
              <a:t>Peaceful items like toys  jewelry.</a:t>
            </a:r>
            <a:r>
              <a:rPr lang="en-US" altLang="en-US" sz="4400">
                <a:solidFill>
                  <a:schemeClr val="bg1"/>
                </a:solidFill>
              </a:rPr>
              <a:t> </a:t>
            </a:r>
            <a:br>
              <a:rPr lang="en-US" altLang="en-US" sz="4400">
                <a:solidFill>
                  <a:schemeClr val="bg1"/>
                </a:solidFill>
              </a:rPr>
            </a:br>
            <a:r>
              <a:rPr lang="en-US" altLang="en-US" sz="4400">
                <a:solidFill>
                  <a:schemeClr val="bg1"/>
                </a:solidFill>
              </a:rPr>
              <a:t/>
            </a:r>
            <a:br>
              <a:rPr lang="en-US" altLang="en-US" sz="4400">
                <a:solidFill>
                  <a:schemeClr val="bg1"/>
                </a:solidFill>
              </a:rPr>
            </a:br>
            <a:r>
              <a:rPr lang="en-US" altLang="en-US" sz="4400">
                <a:solidFill>
                  <a:schemeClr val="bg1"/>
                </a:solidFill>
              </a:rPr>
              <a:t>(</a:t>
            </a:r>
            <a:r>
              <a:rPr lang="en-US" altLang="en-US" sz="3600">
                <a:solidFill>
                  <a:schemeClr val="bg1"/>
                </a:solidFill>
              </a:rPr>
              <a:t>Terracotta toy cow with Moveable </a:t>
            </a:r>
            <a:br>
              <a:rPr lang="en-US" altLang="en-US" sz="3600">
                <a:solidFill>
                  <a:schemeClr val="bg1"/>
                </a:solidFill>
              </a:rPr>
            </a:br>
            <a:r>
              <a:rPr lang="en-US" altLang="en-US" sz="3600">
                <a:solidFill>
                  <a:schemeClr val="bg1"/>
                </a:solidFill>
              </a:rPr>
              <a:t>head.)</a:t>
            </a:r>
            <a:br>
              <a:rPr lang="en-US" altLang="en-US" sz="3600">
                <a:solidFill>
                  <a:schemeClr val="bg1"/>
                </a:solidFill>
              </a:rPr>
            </a:br>
            <a:endParaRPr lang="en-US" altLang="en-US" sz="3600">
              <a:solidFill>
                <a:schemeClr val="bg1"/>
              </a:solidFill>
            </a:endParaRPr>
          </a:p>
        </p:txBody>
      </p:sp>
      <p:pic>
        <p:nvPicPr>
          <p:cNvPr id="81923" name="Picture 3">
            <a:extLst>
              <a:ext uri="{FF2B5EF4-FFF2-40B4-BE49-F238E27FC236}">
                <a16:creationId xmlns:a16="http://schemas.microsoft.com/office/drawing/2014/main" xmlns="" id="{43730640-6407-4DE0-AE2E-EB0D33EDB6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52713" y="0"/>
            <a:ext cx="6491287"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4210" name="Picture 2" descr="C:\WINDOWS\DESKTOP\Michelle\images\Indus River Valley\M-D NECKLACE.JPG">
            <a:extLst>
              <a:ext uri="{FF2B5EF4-FFF2-40B4-BE49-F238E27FC236}">
                <a16:creationId xmlns:a16="http://schemas.microsoft.com/office/drawing/2014/main" xmlns="" id="{A8D9A8F1-B2D1-4552-BF2D-417B43D11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013" y="0"/>
            <a:ext cx="5503862" cy="6858000"/>
          </a:xfrm>
          <a:prstGeom prst="rect">
            <a:avLst/>
          </a:prstGeom>
          <a:noFill/>
          <a:extLst>
            <a:ext uri="{909E8E84-426E-40DD-AFC4-6F175D3DCCD1}">
              <a14:hiddenFill xmlns:a14="http://schemas.microsoft.com/office/drawing/2010/main">
                <a:solidFill>
                  <a:srgbClr val="FFFFFF"/>
                </a:solidFill>
              </a14:hiddenFill>
            </a:ext>
          </a:extLst>
        </p:spPr>
      </p:pic>
      <p:sp>
        <p:nvSpPr>
          <p:cNvPr id="94211" name="Text Box 3">
            <a:extLst>
              <a:ext uri="{FF2B5EF4-FFF2-40B4-BE49-F238E27FC236}">
                <a16:creationId xmlns:a16="http://schemas.microsoft.com/office/drawing/2014/main" xmlns="" id="{FFBD352A-622A-4FE0-8615-BC4C3D102E63}"/>
              </a:ext>
            </a:extLst>
          </p:cNvPr>
          <p:cNvSpPr txBox="1">
            <a:spLocks noChangeArrowheads="1"/>
          </p:cNvSpPr>
          <p:nvPr/>
        </p:nvSpPr>
        <p:spPr bwMode="auto">
          <a:xfrm>
            <a:off x="0" y="1466850"/>
            <a:ext cx="3784600"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5400" b="0"/>
              <a:t>Jewelry made of gold, agate, jasper, and garnets.</a:t>
            </a:r>
          </a:p>
        </p:txBody>
      </p:sp>
    </p:spTree>
  </p:cSld>
  <p:clrMapOvr>
    <a:masterClrMapping/>
  </p:clrMapOvr>
  <p:transition spd="slow">
    <p:checke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5234" name="Picture 2" descr="C:\WINDOWS\DESKTOP\Michelle\images\Indus River Valley\toy carts.jpg">
            <a:extLst>
              <a:ext uri="{FF2B5EF4-FFF2-40B4-BE49-F238E27FC236}">
                <a16:creationId xmlns:a16="http://schemas.microsoft.com/office/drawing/2014/main" xmlns="" id="{DC8AFFD5-1CAE-40B5-AEAC-2F491BAE8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1824038"/>
            <a:ext cx="8174038" cy="5033962"/>
          </a:xfrm>
          <a:prstGeom prst="rect">
            <a:avLst/>
          </a:prstGeom>
          <a:noFill/>
          <a:extLst>
            <a:ext uri="{909E8E84-426E-40DD-AFC4-6F175D3DCCD1}">
              <a14:hiddenFill xmlns:a14="http://schemas.microsoft.com/office/drawing/2010/main">
                <a:solidFill>
                  <a:srgbClr val="FFFFFF"/>
                </a:solidFill>
              </a14:hiddenFill>
            </a:ext>
          </a:extLst>
        </p:spPr>
      </p:pic>
      <p:sp>
        <p:nvSpPr>
          <p:cNvPr id="95235" name="Text Box 3">
            <a:extLst>
              <a:ext uri="{FF2B5EF4-FFF2-40B4-BE49-F238E27FC236}">
                <a16:creationId xmlns:a16="http://schemas.microsoft.com/office/drawing/2014/main" xmlns="" id="{5C4858DA-4175-45EA-B2A9-B9CB789A5E20}"/>
              </a:ext>
            </a:extLst>
          </p:cNvPr>
          <p:cNvSpPr txBox="1">
            <a:spLocks noChangeArrowheads="1"/>
          </p:cNvSpPr>
          <p:nvPr/>
        </p:nvSpPr>
        <p:spPr bwMode="auto">
          <a:xfrm>
            <a:off x="0" y="0"/>
            <a:ext cx="9144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en-US" altLang="en-US" sz="5400" b="0"/>
              <a:t>Wheel technology ca. 2300-2200 B.C.E.</a:t>
            </a:r>
          </a:p>
        </p:txBody>
      </p:sp>
    </p:spTree>
  </p:cSld>
  <p:clrMapOvr>
    <a:masterClrMapping/>
  </p:clrMapOvr>
  <p:transition spd="slow">
    <p:checke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6258" name="Picture 2" descr="C:\WINDOWS\DESKTOP\Michelle\images\Indus River Valley\weights.jpg">
            <a:extLst>
              <a:ext uri="{FF2B5EF4-FFF2-40B4-BE49-F238E27FC236}">
                <a16:creationId xmlns:a16="http://schemas.microsoft.com/office/drawing/2014/main" xmlns="" id="{41B61DA7-2708-4C2F-A397-5CA4E873C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1671638"/>
            <a:ext cx="8532812" cy="5141912"/>
          </a:xfrm>
          <a:prstGeom prst="rect">
            <a:avLst/>
          </a:prstGeom>
          <a:noFill/>
          <a:extLst>
            <a:ext uri="{909E8E84-426E-40DD-AFC4-6F175D3DCCD1}">
              <a14:hiddenFill xmlns:a14="http://schemas.microsoft.com/office/drawing/2010/main">
                <a:solidFill>
                  <a:srgbClr val="FFFFFF"/>
                </a:solidFill>
              </a14:hiddenFill>
            </a:ext>
          </a:extLst>
        </p:spPr>
      </p:pic>
      <p:sp>
        <p:nvSpPr>
          <p:cNvPr id="96259" name="Text Box 3">
            <a:extLst>
              <a:ext uri="{FF2B5EF4-FFF2-40B4-BE49-F238E27FC236}">
                <a16:creationId xmlns:a16="http://schemas.microsoft.com/office/drawing/2014/main" xmlns="" id="{02D061A6-925F-4CBD-B3E7-CCCCC6E9B485}"/>
              </a:ext>
            </a:extLst>
          </p:cNvPr>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ltLang="en-US" sz="4800"/>
              <a:t>Standard weights and measures</a:t>
            </a:r>
            <a:r>
              <a:rPr lang="en-US" altLang="en-US" sz="4800" b="0"/>
              <a:t> based on ratio of 1/16</a:t>
            </a:r>
            <a:r>
              <a:rPr lang="en-US" altLang="en-US" sz="4800" b="0" baseline="30000"/>
              <a:t>th</a:t>
            </a:r>
            <a:r>
              <a:rPr lang="en-US" altLang="en-US" sz="4800" b="0"/>
              <a:t>.</a:t>
            </a:r>
          </a:p>
        </p:txBody>
      </p:sp>
    </p:spTree>
  </p:cSld>
  <p:clrMapOvr>
    <a:masterClrMapping/>
  </p:clrMapOvr>
  <p:transition spd="slow">
    <p:checke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7282" name="Picture 2" descr="http://www.dososos.com/pics/cotton.jpg">
            <a:extLst>
              <a:ext uri="{FF2B5EF4-FFF2-40B4-BE49-F238E27FC236}">
                <a16:creationId xmlns:a16="http://schemas.microsoft.com/office/drawing/2014/main" xmlns="" id="{2F89E7D5-A0D2-4D97-B217-D32C40B51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013" y="0"/>
            <a:ext cx="5586412" cy="6858000"/>
          </a:xfrm>
          <a:prstGeom prst="rect">
            <a:avLst/>
          </a:prstGeom>
          <a:noFill/>
          <a:extLst>
            <a:ext uri="{909E8E84-426E-40DD-AFC4-6F175D3DCCD1}">
              <a14:hiddenFill xmlns:a14="http://schemas.microsoft.com/office/drawing/2010/main">
                <a:solidFill>
                  <a:srgbClr val="FFFFFF"/>
                </a:solidFill>
              </a14:hiddenFill>
            </a:ext>
          </a:extLst>
        </p:spPr>
      </p:pic>
      <p:sp>
        <p:nvSpPr>
          <p:cNvPr id="97283" name="Text Box 3">
            <a:extLst>
              <a:ext uri="{FF2B5EF4-FFF2-40B4-BE49-F238E27FC236}">
                <a16:creationId xmlns:a16="http://schemas.microsoft.com/office/drawing/2014/main" xmlns="" id="{88585DB6-12DA-43F5-8FEF-7AE18C3513F7}"/>
              </a:ext>
            </a:extLst>
          </p:cNvPr>
          <p:cNvSpPr txBox="1">
            <a:spLocks noChangeArrowheads="1"/>
          </p:cNvSpPr>
          <p:nvPr/>
        </p:nvSpPr>
        <p:spPr bwMode="auto">
          <a:xfrm>
            <a:off x="0" y="339725"/>
            <a:ext cx="3763963"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ltLang="en-US" sz="5400" b="0"/>
              <a:t> The first civilization to </a:t>
            </a:r>
            <a:r>
              <a:rPr lang="en-US" altLang="en-US" sz="5400" i="1"/>
              <a:t>cultivate cotton</a:t>
            </a:r>
            <a:r>
              <a:rPr lang="en-US" altLang="en-US" sz="5400" b="0"/>
              <a:t> and </a:t>
            </a:r>
            <a:r>
              <a:rPr lang="en-US" altLang="en-US" sz="5400" i="1"/>
              <a:t>make cotton clothing</a:t>
            </a:r>
            <a:r>
              <a:rPr lang="en-US" altLang="en-US" sz="5400" b="0"/>
              <a:t>.</a:t>
            </a:r>
          </a:p>
        </p:txBody>
      </p:sp>
    </p:spTree>
  </p:cSld>
  <p:clrMapOvr>
    <a:masterClrMapping/>
  </p:clrMapOvr>
  <p:transition spd="slow">
    <p:checke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450" name="Picture 2" descr="http://www.travelconnections.com.sg/images/opera.jpg">
            <a:extLst>
              <a:ext uri="{FF2B5EF4-FFF2-40B4-BE49-F238E27FC236}">
                <a16:creationId xmlns:a16="http://schemas.microsoft.com/office/drawing/2014/main" xmlns="" id="{2D33B3F8-B56D-4365-B98D-542FCE204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338" y="0"/>
            <a:ext cx="5553075" cy="68580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4451" name="Text Box 3">
            <a:extLst>
              <a:ext uri="{FF2B5EF4-FFF2-40B4-BE49-F238E27FC236}">
                <a16:creationId xmlns:a16="http://schemas.microsoft.com/office/drawing/2014/main" xmlns="" id="{A30A81F8-6D0E-4876-A508-5C6142325644}"/>
              </a:ext>
            </a:extLst>
          </p:cNvPr>
          <p:cNvSpPr txBox="1">
            <a:spLocks noChangeArrowheads="1"/>
          </p:cNvSpPr>
          <p:nvPr/>
        </p:nvSpPr>
        <p:spPr bwMode="auto">
          <a:xfrm>
            <a:off x="269875" y="333375"/>
            <a:ext cx="3387725"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en-US" altLang="en-US" sz="5400" b="0"/>
              <a:t>First </a:t>
            </a:r>
            <a:r>
              <a:rPr lang="en-US" altLang="en-US" sz="5400" i="1"/>
              <a:t>matrilineal </a:t>
            </a:r>
            <a:r>
              <a:rPr lang="en-US" altLang="en-US" sz="5400" b="0"/>
              <a:t>society (female led society.)</a:t>
            </a:r>
          </a:p>
        </p:txBody>
      </p:sp>
    </p:spTree>
  </p:cSld>
  <p:clrMapOvr>
    <a:masterClrMapping/>
  </p:clrMapOvr>
  <p:transition spd="slow">
    <p:checke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Text Box 2">
            <a:extLst>
              <a:ext uri="{FF2B5EF4-FFF2-40B4-BE49-F238E27FC236}">
                <a16:creationId xmlns:a16="http://schemas.microsoft.com/office/drawing/2014/main" xmlns="" id="{69CEDAA2-EB70-4B5A-B9A6-7CDA71F0FC1A}"/>
              </a:ext>
            </a:extLst>
          </p:cNvPr>
          <p:cNvSpPr txBox="1">
            <a:spLocks noChangeArrowheads="1"/>
          </p:cNvSpPr>
          <p:nvPr/>
        </p:nvSpPr>
        <p:spPr bwMode="auto">
          <a:xfrm>
            <a:off x="306388" y="3033713"/>
            <a:ext cx="8837612"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algn="l">
              <a:spcBef>
                <a:spcPct val="0"/>
              </a:spcBef>
              <a:defRPr sz="2400">
                <a:solidFill>
                  <a:schemeClr val="tx1"/>
                </a:solidFill>
                <a:latin typeface="Times New Roman" panose="02020603050405020304" pitchFamily="18" charset="0"/>
              </a:defRPr>
            </a:lvl1pPr>
            <a:lvl2pPr marL="458788"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marL="1827213" algn="l">
              <a:spcBef>
                <a:spcPct val="0"/>
              </a:spcBef>
              <a:defRPr sz="2400">
                <a:solidFill>
                  <a:schemeClr val="tx1"/>
                </a:solidFill>
                <a:latin typeface="Times New Roman" panose="02020603050405020304" pitchFamily="18" charset="0"/>
              </a:defRPr>
            </a:lvl5pPr>
            <a:lvl6pPr marL="2284413" fontAlgn="base">
              <a:spcBef>
                <a:spcPct val="0"/>
              </a:spcBef>
              <a:spcAft>
                <a:spcPct val="0"/>
              </a:spcAft>
              <a:defRPr sz="2400">
                <a:solidFill>
                  <a:schemeClr val="tx1"/>
                </a:solidFill>
                <a:latin typeface="Times New Roman" panose="02020603050405020304" pitchFamily="18" charset="0"/>
              </a:defRPr>
            </a:lvl6pPr>
            <a:lvl7pPr marL="2741613" fontAlgn="base">
              <a:spcBef>
                <a:spcPct val="0"/>
              </a:spcBef>
              <a:spcAft>
                <a:spcPct val="0"/>
              </a:spcAft>
              <a:defRPr sz="2400">
                <a:solidFill>
                  <a:schemeClr val="tx1"/>
                </a:solidFill>
                <a:latin typeface="Times New Roman" panose="02020603050405020304" pitchFamily="18" charset="0"/>
              </a:defRPr>
            </a:lvl7pPr>
            <a:lvl8pPr marL="3198813" fontAlgn="base">
              <a:spcBef>
                <a:spcPct val="0"/>
              </a:spcBef>
              <a:spcAft>
                <a:spcPct val="0"/>
              </a:spcAft>
              <a:defRPr sz="2400">
                <a:solidFill>
                  <a:schemeClr val="tx1"/>
                </a:solidFill>
                <a:latin typeface="Times New Roman" panose="02020603050405020304" pitchFamily="18" charset="0"/>
              </a:defRPr>
            </a:lvl8pPr>
            <a:lvl9pPr marL="3656013"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3600" b="0">
                <a:solidFill>
                  <a:schemeClr val="bg1"/>
                </a:solidFill>
                <a:latin typeface="Arial" panose="020B0604020202020204" pitchFamily="34" charset="0"/>
              </a:rPr>
              <a:t>-</a:t>
            </a:r>
            <a:r>
              <a:rPr lang="en-US" altLang="en-US" sz="4400" b="0">
                <a:solidFill>
                  <a:schemeClr val="bg1"/>
                </a:solidFill>
                <a:latin typeface="Arial" panose="020B0604020202020204" pitchFamily="34" charset="0"/>
              </a:rPr>
              <a:t>Himalayan Mountains are in the North.</a:t>
            </a:r>
          </a:p>
          <a:p>
            <a:pPr eaLnBrk="0" hangingPunct="0">
              <a:buFontTx/>
              <a:buChar char="-"/>
            </a:pPr>
            <a:r>
              <a:rPr lang="en-US" altLang="en-US" sz="4400" b="0">
                <a:solidFill>
                  <a:schemeClr val="bg1"/>
                </a:solidFill>
                <a:latin typeface="Arial" panose="020B0604020202020204" pitchFamily="34" charset="0"/>
              </a:rPr>
              <a:t>Ghats Mountains are east &amp; west.</a:t>
            </a:r>
          </a:p>
          <a:p>
            <a:pPr eaLnBrk="0" hangingPunct="0"/>
            <a:r>
              <a:rPr lang="en-US" altLang="en-US" sz="4400" b="0">
                <a:solidFill>
                  <a:schemeClr val="bg1"/>
                </a:solidFill>
                <a:latin typeface="Arial" panose="020B0604020202020204" pitchFamily="34" charset="0"/>
              </a:rPr>
              <a:t>-India is a sub-continent plateau</a:t>
            </a:r>
          </a:p>
        </p:txBody>
      </p:sp>
      <p:sp>
        <p:nvSpPr>
          <p:cNvPr id="78851" name="Text Box 3">
            <a:extLst>
              <a:ext uri="{FF2B5EF4-FFF2-40B4-BE49-F238E27FC236}">
                <a16:creationId xmlns:a16="http://schemas.microsoft.com/office/drawing/2014/main" xmlns="" id="{A6EA57C6-16EB-4470-B150-C78E61EB84A2}"/>
              </a:ext>
            </a:extLst>
          </p:cNvPr>
          <p:cNvSpPr txBox="1">
            <a:spLocks noChangeArrowheads="1"/>
          </p:cNvSpPr>
          <p:nvPr/>
        </p:nvSpPr>
        <p:spPr bwMode="auto">
          <a:xfrm>
            <a:off x="255588" y="758825"/>
            <a:ext cx="8888412"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marL="609600" indent="-609600" algn="l">
              <a:spcBef>
                <a:spcPct val="0"/>
              </a:spcBef>
              <a:defRPr sz="2400">
                <a:solidFill>
                  <a:schemeClr val="tx1"/>
                </a:solidFill>
                <a:latin typeface="Times New Roman" panose="02020603050405020304" pitchFamily="18" charset="0"/>
              </a:defRPr>
            </a:lvl1pPr>
            <a:lvl2pPr marL="1068388" indent="-609600" algn="l">
              <a:spcBef>
                <a:spcPct val="0"/>
              </a:spcBef>
              <a:defRPr sz="2400">
                <a:solidFill>
                  <a:schemeClr val="tx1"/>
                </a:solidFill>
                <a:latin typeface="Times New Roman" panose="02020603050405020304" pitchFamily="18" charset="0"/>
              </a:defRPr>
            </a:lvl2pPr>
            <a:lvl3pPr marL="1524000" indent="-609600" algn="l">
              <a:spcBef>
                <a:spcPct val="0"/>
              </a:spcBef>
              <a:defRPr sz="2400">
                <a:solidFill>
                  <a:schemeClr val="tx1"/>
                </a:solidFill>
                <a:latin typeface="Times New Roman" panose="02020603050405020304" pitchFamily="18" charset="0"/>
              </a:defRPr>
            </a:lvl3pPr>
            <a:lvl4pPr marL="1981200" indent="-609600" algn="l">
              <a:spcBef>
                <a:spcPct val="0"/>
              </a:spcBef>
              <a:defRPr sz="2400">
                <a:solidFill>
                  <a:schemeClr val="tx1"/>
                </a:solidFill>
                <a:latin typeface="Times New Roman" panose="02020603050405020304" pitchFamily="18" charset="0"/>
              </a:defRPr>
            </a:lvl4pPr>
            <a:lvl5pPr marL="2436813" indent="-609600" algn="l">
              <a:spcBef>
                <a:spcPct val="0"/>
              </a:spcBef>
              <a:defRPr sz="2400">
                <a:solidFill>
                  <a:schemeClr val="tx1"/>
                </a:solidFill>
                <a:latin typeface="Times New Roman" panose="02020603050405020304" pitchFamily="18" charset="0"/>
              </a:defRPr>
            </a:lvl5pPr>
            <a:lvl6pPr marL="2894013" indent="-609600" fontAlgn="base">
              <a:spcBef>
                <a:spcPct val="0"/>
              </a:spcBef>
              <a:spcAft>
                <a:spcPct val="0"/>
              </a:spcAft>
              <a:defRPr sz="2400">
                <a:solidFill>
                  <a:schemeClr val="tx1"/>
                </a:solidFill>
                <a:latin typeface="Times New Roman" panose="02020603050405020304" pitchFamily="18" charset="0"/>
              </a:defRPr>
            </a:lvl6pPr>
            <a:lvl7pPr marL="3351213" indent="-609600" fontAlgn="base">
              <a:spcBef>
                <a:spcPct val="0"/>
              </a:spcBef>
              <a:spcAft>
                <a:spcPct val="0"/>
              </a:spcAft>
              <a:defRPr sz="2400">
                <a:solidFill>
                  <a:schemeClr val="tx1"/>
                </a:solidFill>
                <a:latin typeface="Times New Roman" panose="02020603050405020304" pitchFamily="18" charset="0"/>
              </a:defRPr>
            </a:lvl7pPr>
            <a:lvl8pPr marL="3808413" indent="-609600" fontAlgn="base">
              <a:spcBef>
                <a:spcPct val="0"/>
              </a:spcBef>
              <a:spcAft>
                <a:spcPct val="0"/>
              </a:spcAft>
              <a:defRPr sz="2400">
                <a:solidFill>
                  <a:schemeClr val="tx1"/>
                </a:solidFill>
                <a:latin typeface="Times New Roman" panose="02020603050405020304" pitchFamily="18" charset="0"/>
              </a:defRPr>
            </a:lvl8pPr>
            <a:lvl9pPr marL="4265613" indent="-609600" fontAlgn="base">
              <a:spcBef>
                <a:spcPct val="0"/>
              </a:spcBef>
              <a:spcAft>
                <a:spcPct val="0"/>
              </a:spcAft>
              <a:defRPr sz="2400">
                <a:solidFill>
                  <a:schemeClr val="tx1"/>
                </a:solidFill>
                <a:latin typeface="Times New Roman" panose="02020603050405020304" pitchFamily="18" charset="0"/>
              </a:defRPr>
            </a:lvl9pPr>
          </a:lstStyle>
          <a:p>
            <a:pPr eaLnBrk="0" hangingPunct="0">
              <a:buFontTx/>
              <a:buAutoNum type="romanUcPeriod"/>
            </a:pPr>
            <a:r>
              <a:rPr lang="en-US" altLang="en-US" sz="5400" u="sng">
                <a:solidFill>
                  <a:schemeClr val="bg1"/>
                </a:solidFill>
                <a:latin typeface="Arial" panose="020B0604020202020204" pitchFamily="34" charset="0"/>
              </a:rPr>
              <a:t>Introduction:</a:t>
            </a:r>
            <a:endParaRPr lang="en-US" altLang="en-US" sz="5400">
              <a:solidFill>
                <a:schemeClr val="bg1"/>
              </a:solidFill>
              <a:latin typeface="Arial" panose="020B0604020202020204" pitchFamily="34" charset="0"/>
            </a:endParaRPr>
          </a:p>
          <a:p>
            <a:pPr eaLnBrk="0" hangingPunct="0"/>
            <a:endParaRPr lang="en-US" altLang="en-US" sz="4000">
              <a:solidFill>
                <a:schemeClr val="bg1"/>
              </a:solidFill>
              <a:latin typeface="Arial" panose="020B0604020202020204" pitchFamily="34" charset="0"/>
            </a:endParaRPr>
          </a:p>
          <a:p>
            <a:pPr eaLnBrk="0" hangingPunct="0"/>
            <a:r>
              <a:rPr lang="en-US" altLang="en-US" sz="4400">
                <a:solidFill>
                  <a:schemeClr val="bg1"/>
                </a:solidFill>
                <a:latin typeface="Arial" panose="020B0604020202020204" pitchFamily="34" charset="0"/>
              </a:rPr>
              <a:t>India’s Geographical Setting</a:t>
            </a:r>
            <a:r>
              <a:rPr lang="en-US" altLang="en-US" sz="4400" b="0">
                <a:solidFill>
                  <a:srgbClr val="FFFF00"/>
                </a:solidFill>
                <a:latin typeface="Arial" panose="020B0604020202020204" pitchFamily="34"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xmlns="" id="{0060FCEA-2DAE-48C8-ABD5-43F1148FB420}"/>
              </a:ext>
            </a:extLst>
          </p:cNvPr>
          <p:cNvSpPr>
            <a:spLocks noGrp="1" noChangeArrowheads="1"/>
          </p:cNvSpPr>
          <p:nvPr>
            <p:ph type="title"/>
          </p:nvPr>
        </p:nvSpPr>
        <p:spPr>
          <a:xfrm>
            <a:off x="0" y="0"/>
            <a:ext cx="2927350" cy="6858000"/>
          </a:xfrm>
        </p:spPr>
        <p:txBody>
          <a:bodyPr/>
          <a:lstStyle/>
          <a:p>
            <a:pPr>
              <a:buFontTx/>
              <a:buChar char="•"/>
            </a:pPr>
            <a:r>
              <a:rPr lang="en-US" altLang="en-US" sz="4400" b="0" i="0">
                <a:solidFill>
                  <a:schemeClr val="bg1"/>
                </a:solidFill>
              </a:rPr>
              <a:t>Cities had sewer systems; because bathing was an essential part of their religion.</a:t>
            </a:r>
            <a:br>
              <a:rPr lang="en-US" altLang="en-US" sz="4400" b="0" i="0">
                <a:solidFill>
                  <a:schemeClr val="bg1"/>
                </a:solidFill>
              </a:rPr>
            </a:br>
            <a:r>
              <a:rPr lang="en-US" altLang="en-US" sz="4800" b="0" i="0">
                <a:solidFill>
                  <a:schemeClr val="bg1"/>
                </a:solidFill>
              </a:rPr>
              <a:t>  </a:t>
            </a:r>
          </a:p>
        </p:txBody>
      </p:sp>
      <p:pic>
        <p:nvPicPr>
          <p:cNvPr id="101379" name="Picture 3" descr="139, bather                                                    000105AFBig Guy                        B34A635F:">
            <a:extLst>
              <a:ext uri="{FF2B5EF4-FFF2-40B4-BE49-F238E27FC236}">
                <a16:creationId xmlns:a16="http://schemas.microsoft.com/office/drawing/2014/main" xmlns="" id="{99905BD9-DC8A-4040-AA74-33AE99F67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988" y="0"/>
            <a:ext cx="6196012" cy="685800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hecke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7" name="Picture 3" descr="Inuds Valley ruins                                             000105B7Big Guy                        B34A635F:">
            <a:extLst>
              <a:ext uri="{FF2B5EF4-FFF2-40B4-BE49-F238E27FC236}">
                <a16:creationId xmlns:a16="http://schemas.microsoft.com/office/drawing/2014/main" xmlns="" id="{81BC9D2E-1D0F-4CE7-9B26-0C9101563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3988"/>
            <a:ext cx="9144000" cy="4164012"/>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47109" name="Text Box 5">
            <a:extLst>
              <a:ext uri="{FF2B5EF4-FFF2-40B4-BE49-F238E27FC236}">
                <a16:creationId xmlns:a16="http://schemas.microsoft.com/office/drawing/2014/main" xmlns="" id="{CD91A9F6-029D-4D1D-A0D4-3B8C84CE4A27}"/>
              </a:ext>
            </a:extLst>
          </p:cNvPr>
          <p:cNvSpPr txBox="1">
            <a:spLocks noChangeArrowheads="1"/>
          </p:cNvSpPr>
          <p:nvPr/>
        </p:nvSpPr>
        <p:spPr bwMode="auto">
          <a:xfrm>
            <a:off x="0" y="0"/>
            <a:ext cx="9144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u="sng"/>
              <a:t>Religious beliefs:</a:t>
            </a:r>
            <a:r>
              <a:rPr lang="en-US" altLang="en-US" sz="4800" b="0"/>
              <a:t>  </a:t>
            </a:r>
          </a:p>
          <a:p>
            <a:pPr algn="l">
              <a:spcBef>
                <a:spcPct val="50000"/>
              </a:spcBef>
              <a:buFontTx/>
              <a:buChar char="•"/>
            </a:pPr>
            <a:r>
              <a:rPr lang="en-US" altLang="en-US" sz="4800" b="0"/>
              <a:t>Great Bath Tanks were used for the  purification of the body &amp; soul.</a:t>
            </a:r>
          </a:p>
        </p:txBody>
      </p:sp>
    </p:spTree>
  </p:cSld>
  <p:clrMapOvr>
    <a:masterClrMapping/>
  </p:clrMapOvr>
  <p:transition spd="slow">
    <p:checke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2" descr="C:\WINDOWS\DESKTOP\Michelle\images\Indus River Valley\burial2.jpg">
            <a:extLst>
              <a:ext uri="{FF2B5EF4-FFF2-40B4-BE49-F238E27FC236}">
                <a16:creationId xmlns:a16="http://schemas.microsoft.com/office/drawing/2014/main" xmlns="" id="{21C7CA27-FC06-46C5-B0C2-12F952C7C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2025"/>
            <a:ext cx="9144000" cy="4640263"/>
          </a:xfrm>
          <a:prstGeom prst="rect">
            <a:avLst/>
          </a:prstGeom>
          <a:noFill/>
          <a:extLst>
            <a:ext uri="{909E8E84-426E-40DD-AFC4-6F175D3DCCD1}">
              <a14:hiddenFill xmlns:a14="http://schemas.microsoft.com/office/drawing/2010/main">
                <a:solidFill>
                  <a:srgbClr val="FFFFFF"/>
                </a:solidFill>
              </a14:hiddenFill>
            </a:ext>
          </a:extLst>
        </p:spPr>
      </p:pic>
      <p:sp>
        <p:nvSpPr>
          <p:cNvPr id="49155" name="Text Box 3">
            <a:extLst>
              <a:ext uri="{FF2B5EF4-FFF2-40B4-BE49-F238E27FC236}">
                <a16:creationId xmlns:a16="http://schemas.microsoft.com/office/drawing/2014/main" xmlns="" id="{63AAD3AD-F638-4A5C-800E-F8F3C81E1095}"/>
              </a:ext>
            </a:extLst>
          </p:cNvPr>
          <p:cNvSpPr txBox="1">
            <a:spLocks noChangeArrowheads="1"/>
          </p:cNvSpPr>
          <p:nvPr/>
        </p:nvSpPr>
        <p:spPr bwMode="auto">
          <a:xfrm>
            <a:off x="0" y="0"/>
            <a:ext cx="8724900" cy="225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en-US" altLang="en-US" sz="5400" b="0"/>
              <a:t> </a:t>
            </a:r>
            <a:r>
              <a:rPr lang="en-US" altLang="en-US" b="0"/>
              <a:t>Religion beliefs were centered on the idea of an afterlife, thus bodies were buried with personal items.</a:t>
            </a:r>
          </a:p>
        </p:txBody>
      </p:sp>
    </p:spTree>
  </p:cSld>
  <p:clrMapOvr>
    <a:masterClrMapping/>
  </p:clrMapOvr>
  <p:transition spd="slow">
    <p:checke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2" descr="C:\WINDOWS\DESKTOP\Michelle\images\Indus River Valley\bull seal.jpg">
            <a:extLst>
              <a:ext uri="{FF2B5EF4-FFF2-40B4-BE49-F238E27FC236}">
                <a16:creationId xmlns:a16="http://schemas.microsoft.com/office/drawing/2014/main" xmlns="" id="{047C8545-C20E-4A84-B764-55930A5F3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163" y="0"/>
            <a:ext cx="6065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50179" name="Text Box 3">
            <a:extLst>
              <a:ext uri="{FF2B5EF4-FFF2-40B4-BE49-F238E27FC236}">
                <a16:creationId xmlns:a16="http://schemas.microsoft.com/office/drawing/2014/main" xmlns="" id="{915AF327-66ED-4122-A6CE-21ED326768F8}"/>
              </a:ext>
            </a:extLst>
          </p:cNvPr>
          <p:cNvSpPr txBox="1">
            <a:spLocks noChangeArrowheads="1"/>
          </p:cNvSpPr>
          <p:nvPr/>
        </p:nvSpPr>
        <p:spPr bwMode="auto">
          <a:xfrm>
            <a:off x="0" y="0"/>
            <a:ext cx="3205163" cy="609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en-US" altLang="en-US" sz="4800"/>
              <a:t>Hump-back bull; </a:t>
            </a:r>
          </a:p>
          <a:p>
            <a:pPr algn="l"/>
            <a:r>
              <a:rPr lang="en-US" altLang="en-US" sz="4800" b="0"/>
              <a:t>Symbolized leader, whose strength protects the people</a:t>
            </a:r>
          </a:p>
        </p:txBody>
      </p:sp>
    </p:spTree>
  </p:cSld>
  <p:clrMapOvr>
    <a:masterClrMapping/>
  </p:clrMapOvr>
  <p:transition spd="slow">
    <p:checke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descr="C:\WINDOWS\DESKTOP\Michelle\images\Ancient India\seal.jpg">
            <a:extLst>
              <a:ext uri="{FF2B5EF4-FFF2-40B4-BE49-F238E27FC236}">
                <a16:creationId xmlns:a16="http://schemas.microsoft.com/office/drawing/2014/main" xmlns="" id="{5CE4B9D5-A7E0-43F5-8F23-1248A64B4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25" y="0"/>
            <a:ext cx="6175375" cy="6851650"/>
          </a:xfrm>
          <a:prstGeom prst="rect">
            <a:avLst/>
          </a:prstGeom>
          <a:noFill/>
          <a:extLst>
            <a:ext uri="{909E8E84-426E-40DD-AFC4-6F175D3DCCD1}">
              <a14:hiddenFill xmlns:a14="http://schemas.microsoft.com/office/drawing/2010/main">
                <a:solidFill>
                  <a:srgbClr val="FFFFFF"/>
                </a:solidFill>
              </a14:hiddenFill>
            </a:ext>
          </a:extLst>
        </p:spPr>
      </p:pic>
      <p:sp>
        <p:nvSpPr>
          <p:cNvPr id="51203" name="Text Box 3">
            <a:extLst>
              <a:ext uri="{FF2B5EF4-FFF2-40B4-BE49-F238E27FC236}">
                <a16:creationId xmlns:a16="http://schemas.microsoft.com/office/drawing/2014/main" xmlns="" id="{4D7F6BFC-CFD1-4651-A4A2-F33C8DDE99FA}"/>
              </a:ext>
            </a:extLst>
          </p:cNvPr>
          <p:cNvSpPr txBox="1">
            <a:spLocks noChangeArrowheads="1"/>
          </p:cNvSpPr>
          <p:nvPr/>
        </p:nvSpPr>
        <p:spPr bwMode="auto">
          <a:xfrm>
            <a:off x="0" y="0"/>
            <a:ext cx="3078163"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en-US" altLang="en-US" sz="5400" b="0"/>
              <a:t>Priest meditated in yogi style to become connected with the gods.</a:t>
            </a:r>
          </a:p>
        </p:txBody>
      </p:sp>
    </p:spTree>
  </p:cSld>
  <p:clrMapOvr>
    <a:masterClrMapping/>
  </p:clrMapOvr>
  <p:transition spd="slow">
    <p:checke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BD2071D4-2549-4312-A440-09DFBA442AB2}"/>
              </a:ext>
            </a:extLst>
          </p:cNvPr>
          <p:cNvSpPr>
            <a:spLocks noGrp="1" noChangeArrowheads="1"/>
          </p:cNvSpPr>
          <p:nvPr>
            <p:ph type="title"/>
          </p:nvPr>
        </p:nvSpPr>
        <p:spPr>
          <a:xfrm>
            <a:off x="280988" y="0"/>
            <a:ext cx="8580437" cy="944563"/>
          </a:xfrm>
        </p:spPr>
        <p:txBody>
          <a:bodyPr/>
          <a:lstStyle/>
          <a:p>
            <a:pPr algn="ctr"/>
            <a:r>
              <a:rPr lang="en-US" altLang="en-US" sz="5400" i="0">
                <a:solidFill>
                  <a:schemeClr val="bg1"/>
                </a:solidFill>
              </a:rPr>
              <a:t>III.  </a:t>
            </a:r>
            <a:r>
              <a:rPr lang="en-US" altLang="en-US" sz="5400" i="0" u="sng">
                <a:solidFill>
                  <a:schemeClr val="bg1"/>
                </a:solidFill>
              </a:rPr>
              <a:t>Aryan invaders:</a:t>
            </a:r>
          </a:p>
        </p:txBody>
      </p:sp>
      <p:sp>
        <p:nvSpPr>
          <p:cNvPr id="31747" name="Rectangle 3">
            <a:extLst>
              <a:ext uri="{FF2B5EF4-FFF2-40B4-BE49-F238E27FC236}">
                <a16:creationId xmlns:a16="http://schemas.microsoft.com/office/drawing/2014/main" xmlns="" id="{EE1607F3-1809-4AA0-8EBC-C9390DCBE808}"/>
              </a:ext>
            </a:extLst>
          </p:cNvPr>
          <p:cNvSpPr>
            <a:spLocks noGrp="1" noChangeArrowheads="1"/>
          </p:cNvSpPr>
          <p:nvPr>
            <p:ph type="body" sz="half" idx="1"/>
          </p:nvPr>
        </p:nvSpPr>
        <p:spPr>
          <a:xfrm>
            <a:off x="0" y="1033463"/>
            <a:ext cx="9144000" cy="1255712"/>
          </a:xfrm>
        </p:spPr>
        <p:txBody>
          <a:bodyPr/>
          <a:lstStyle/>
          <a:p>
            <a:pPr>
              <a:lnSpc>
                <a:spcPct val="90000"/>
              </a:lnSpc>
              <a:buFontTx/>
              <a:buNone/>
            </a:pPr>
            <a:r>
              <a:rPr lang="en-US" altLang="en-US" sz="4400" b="0" i="1">
                <a:solidFill>
                  <a:schemeClr val="bg1"/>
                </a:solidFill>
              </a:rPr>
              <a:t>Around 1500 B.C.E., the Indus culture were </a:t>
            </a:r>
          </a:p>
          <a:p>
            <a:pPr>
              <a:lnSpc>
                <a:spcPct val="90000"/>
              </a:lnSpc>
              <a:buFontTx/>
              <a:buNone/>
            </a:pPr>
            <a:r>
              <a:rPr lang="en-US" altLang="en-US" sz="4400" b="0" i="1">
                <a:solidFill>
                  <a:schemeClr val="bg1"/>
                </a:solidFill>
              </a:rPr>
              <a:t>conquered </a:t>
            </a:r>
          </a:p>
          <a:p>
            <a:pPr>
              <a:lnSpc>
                <a:spcPct val="90000"/>
              </a:lnSpc>
              <a:buFontTx/>
              <a:buNone/>
            </a:pPr>
            <a:r>
              <a:rPr lang="en-US" altLang="en-US" sz="4400" b="0" i="1">
                <a:solidFill>
                  <a:schemeClr val="bg1"/>
                </a:solidFill>
              </a:rPr>
              <a:t>by the </a:t>
            </a:r>
          </a:p>
          <a:p>
            <a:pPr>
              <a:lnSpc>
                <a:spcPct val="90000"/>
              </a:lnSpc>
              <a:buFontTx/>
              <a:buNone/>
            </a:pPr>
            <a:r>
              <a:rPr lang="en-US" altLang="en-US" sz="4400" i="1">
                <a:solidFill>
                  <a:schemeClr val="bg1"/>
                </a:solidFill>
              </a:rPr>
              <a:t>Aryans</a:t>
            </a:r>
            <a:r>
              <a:rPr lang="en-US" altLang="en-US" sz="4400" b="0" i="1">
                <a:solidFill>
                  <a:schemeClr val="bg1"/>
                </a:solidFill>
              </a:rPr>
              <a:t>.   </a:t>
            </a:r>
          </a:p>
        </p:txBody>
      </p:sp>
      <p:pic>
        <p:nvPicPr>
          <p:cNvPr id="31750" name="Picture 6" descr="129, Rig Veda illustration                                     000105CCBig Guy                        B34A635F:">
            <a:extLst>
              <a:ext uri="{FF2B5EF4-FFF2-40B4-BE49-F238E27FC236}">
                <a16:creationId xmlns:a16="http://schemas.microsoft.com/office/drawing/2014/main" xmlns="" id="{D3713EB6-A2CF-40CA-935E-07001186F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3838" y="1824038"/>
            <a:ext cx="6380162" cy="5033962"/>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hecke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Text Box 2">
            <a:extLst>
              <a:ext uri="{FF2B5EF4-FFF2-40B4-BE49-F238E27FC236}">
                <a16:creationId xmlns:a16="http://schemas.microsoft.com/office/drawing/2014/main" xmlns="" id="{4157D600-D62B-40EF-9145-4AE473497D46}"/>
              </a:ext>
            </a:extLst>
          </p:cNvPr>
          <p:cNvSpPr txBox="1">
            <a:spLocks noChangeArrowheads="1"/>
          </p:cNvSpPr>
          <p:nvPr/>
        </p:nvSpPr>
        <p:spPr bwMode="auto">
          <a:xfrm>
            <a:off x="0" y="0"/>
            <a:ext cx="4529138"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imes New Roman" panose="02020603050405020304" pitchFamily="18" charset="0"/>
              </a:defRPr>
            </a:lvl1pPr>
            <a:lvl2pPr marL="914400"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6000" indent="-457200" algn="l">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buFontTx/>
              <a:buChar char="•"/>
            </a:pPr>
            <a:r>
              <a:rPr lang="en-US" altLang="en-US" sz="4000" b="0">
                <a:solidFill>
                  <a:schemeClr val="bg1"/>
                </a:solidFill>
              </a:rPr>
              <a:t>The Aryans  were a nomadic people who migrated into the Indus Valley from central Asia (Russia.)  </a:t>
            </a:r>
          </a:p>
          <a:p>
            <a:pPr>
              <a:spcBef>
                <a:spcPct val="50000"/>
              </a:spcBef>
              <a:buFontTx/>
              <a:buChar char="•"/>
            </a:pPr>
            <a:r>
              <a:rPr lang="en-US" altLang="en-US" sz="4000" b="0">
                <a:solidFill>
                  <a:schemeClr val="bg1"/>
                </a:solidFill>
              </a:rPr>
              <a:t>They introduced  iron and the horse chariot to India.</a:t>
            </a:r>
            <a:r>
              <a:rPr lang="en-US" altLang="en-US" sz="4000" i="1">
                <a:solidFill>
                  <a:schemeClr val="bg1"/>
                </a:solidFill>
              </a:rPr>
              <a:t>  </a:t>
            </a:r>
          </a:p>
          <a:p>
            <a:pPr>
              <a:spcBef>
                <a:spcPct val="50000"/>
              </a:spcBef>
            </a:pPr>
            <a:endParaRPr lang="en-US" altLang="en-US" sz="4000">
              <a:solidFill>
                <a:schemeClr val="bg1"/>
              </a:solidFill>
            </a:endParaRPr>
          </a:p>
        </p:txBody>
      </p:sp>
      <p:pic>
        <p:nvPicPr>
          <p:cNvPr id="105475" name="Picture 3" descr="130, chariot illustration                                      000105CCBig Guy                        B34A635F:">
            <a:extLst>
              <a:ext uri="{FF2B5EF4-FFF2-40B4-BE49-F238E27FC236}">
                <a16:creationId xmlns:a16="http://schemas.microsoft.com/office/drawing/2014/main" xmlns="" id="{39D5C5DC-40CE-42F3-A3FF-A6575F034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975" y="0"/>
            <a:ext cx="4500563" cy="685800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hecke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3972" name="Group 4">
            <a:extLst>
              <a:ext uri="{FF2B5EF4-FFF2-40B4-BE49-F238E27FC236}">
                <a16:creationId xmlns:a16="http://schemas.microsoft.com/office/drawing/2014/main" xmlns="" id="{F51966AB-A004-4ED2-BC57-A0154013644D}"/>
              </a:ext>
            </a:extLst>
          </p:cNvPr>
          <p:cNvGrpSpPr>
            <a:grpSpLocks/>
          </p:cNvGrpSpPr>
          <p:nvPr/>
        </p:nvGrpSpPr>
        <p:grpSpPr bwMode="auto">
          <a:xfrm>
            <a:off x="3822700" y="0"/>
            <a:ext cx="5321300" cy="7237413"/>
            <a:chOff x="1305" y="384"/>
            <a:chExt cx="3063" cy="3596"/>
          </a:xfrm>
        </p:grpSpPr>
        <p:pic>
          <p:nvPicPr>
            <p:cNvPr id="83973" name="Picture 5">
              <a:extLst>
                <a:ext uri="{FF2B5EF4-FFF2-40B4-BE49-F238E27FC236}">
                  <a16:creationId xmlns:a16="http://schemas.microsoft.com/office/drawing/2014/main" xmlns="" id="{14FEF70B-1DFC-4535-A041-2E26B1015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 y="384"/>
              <a:ext cx="2941" cy="3408"/>
            </a:xfrm>
            <a:prstGeom prst="rect">
              <a:avLst/>
            </a:prstGeom>
            <a:noFill/>
            <a:extLst>
              <a:ext uri="{909E8E84-426E-40DD-AFC4-6F175D3DCCD1}">
                <a14:hiddenFill xmlns:a14="http://schemas.microsoft.com/office/drawing/2010/main">
                  <a:solidFill>
                    <a:srgbClr val="FFFFFF"/>
                  </a:solidFill>
                </a14:hiddenFill>
              </a:ext>
            </a:extLst>
          </p:spPr>
        </p:pic>
        <p:sp>
          <p:nvSpPr>
            <p:cNvPr id="83974" name="Text Box 6">
              <a:extLst>
                <a:ext uri="{FF2B5EF4-FFF2-40B4-BE49-F238E27FC236}">
                  <a16:creationId xmlns:a16="http://schemas.microsoft.com/office/drawing/2014/main" xmlns="" id="{F9CAB56C-BE83-4FBA-AFFB-17B9DD4D299C}"/>
                </a:ext>
              </a:extLst>
            </p:cNvPr>
            <p:cNvSpPr txBox="1">
              <a:spLocks noChangeArrowheads="1"/>
            </p:cNvSpPr>
            <p:nvPr/>
          </p:nvSpPr>
          <p:spPr bwMode="auto">
            <a:xfrm rot="-5400000">
              <a:off x="-73" y="2478"/>
              <a:ext cx="2880"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altLang="en-US" sz="600" b="0">
                  <a:solidFill>
                    <a:schemeClr val="bg2"/>
                  </a:solidFill>
                </a:rPr>
                <a:t>©2004 </a:t>
              </a:r>
              <a:r>
                <a:rPr lang="en-US" altLang="en-US" sz="800" b="0">
                  <a:solidFill>
                    <a:schemeClr val="bg2"/>
                  </a:solidFill>
                </a:rPr>
                <a:t>Wadsworth</a:t>
              </a:r>
              <a:r>
                <a:rPr lang="en-US" altLang="en-US" sz="600" b="0">
                  <a:solidFill>
                    <a:schemeClr val="bg2"/>
                  </a:solidFill>
                </a:rPr>
                <a:t>, a division of Thomson Learning, Inc.  Thomson Learning</a:t>
              </a:r>
              <a:r>
                <a:rPr lang="en-US" altLang="en-US" sz="600" b="0" baseline="-25000">
                  <a:solidFill>
                    <a:schemeClr val="bg2"/>
                  </a:solidFill>
                </a:rPr>
                <a:t>™</a:t>
              </a:r>
              <a:r>
                <a:rPr lang="en-US" altLang="en-US" sz="600" b="0">
                  <a:solidFill>
                    <a:schemeClr val="bg2"/>
                  </a:solidFill>
                </a:rPr>
                <a:t> is a trademark used herein under license.       </a:t>
              </a:r>
            </a:p>
          </p:txBody>
        </p:sp>
      </p:grpSp>
      <p:sp>
        <p:nvSpPr>
          <p:cNvPr id="83970" name="Text Box 2">
            <a:extLst>
              <a:ext uri="{FF2B5EF4-FFF2-40B4-BE49-F238E27FC236}">
                <a16:creationId xmlns:a16="http://schemas.microsoft.com/office/drawing/2014/main" xmlns="" id="{2674CD53-0A20-4C07-A0C2-32E533BE80FF}"/>
              </a:ext>
            </a:extLst>
          </p:cNvPr>
          <p:cNvSpPr txBox="1">
            <a:spLocks noChangeArrowheads="1"/>
          </p:cNvSpPr>
          <p:nvPr/>
        </p:nvSpPr>
        <p:spPr bwMode="auto">
          <a:xfrm>
            <a:off x="0" y="0"/>
            <a:ext cx="4502150"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marL="457200" indent="-457200" algn="l">
              <a:spcBef>
                <a:spcPct val="0"/>
              </a:spcBef>
              <a:defRPr sz="2400">
                <a:solidFill>
                  <a:schemeClr val="tx1"/>
                </a:solidFill>
                <a:latin typeface="Times New Roman" panose="02020603050405020304" pitchFamily="18" charset="0"/>
              </a:defRPr>
            </a:lvl1pPr>
            <a:lvl2pPr marL="915988"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4413" indent="-457200" algn="l">
              <a:spcBef>
                <a:spcPct val="0"/>
              </a:spcBef>
              <a:defRPr sz="2400">
                <a:solidFill>
                  <a:schemeClr val="tx1"/>
                </a:solidFill>
                <a:latin typeface="Times New Roman" panose="02020603050405020304" pitchFamily="18" charset="0"/>
              </a:defRPr>
            </a:lvl5pPr>
            <a:lvl6pPr marL="2741613" indent="-457200" fontAlgn="base">
              <a:spcBef>
                <a:spcPct val="0"/>
              </a:spcBef>
              <a:spcAft>
                <a:spcPct val="0"/>
              </a:spcAft>
              <a:defRPr sz="2400">
                <a:solidFill>
                  <a:schemeClr val="tx1"/>
                </a:solidFill>
                <a:latin typeface="Times New Roman" panose="02020603050405020304" pitchFamily="18" charset="0"/>
              </a:defRPr>
            </a:lvl6pPr>
            <a:lvl7pPr marL="3198813" indent="-457200" fontAlgn="base">
              <a:spcBef>
                <a:spcPct val="0"/>
              </a:spcBef>
              <a:spcAft>
                <a:spcPct val="0"/>
              </a:spcAft>
              <a:defRPr sz="2400">
                <a:solidFill>
                  <a:schemeClr val="tx1"/>
                </a:solidFill>
                <a:latin typeface="Times New Roman" panose="02020603050405020304" pitchFamily="18" charset="0"/>
              </a:defRPr>
            </a:lvl7pPr>
            <a:lvl8pPr marL="3656013" indent="-457200" fontAlgn="base">
              <a:spcBef>
                <a:spcPct val="0"/>
              </a:spcBef>
              <a:spcAft>
                <a:spcPct val="0"/>
              </a:spcAft>
              <a:defRPr sz="2400">
                <a:solidFill>
                  <a:schemeClr val="tx1"/>
                </a:solidFill>
                <a:latin typeface="Times New Roman" panose="02020603050405020304" pitchFamily="18" charset="0"/>
              </a:defRPr>
            </a:lvl8pPr>
            <a:lvl9pPr marL="4113213" indent="-457200"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4000" u="sng">
                <a:solidFill>
                  <a:schemeClr val="bg1"/>
                </a:solidFill>
                <a:latin typeface="Arial" panose="020B0604020202020204" pitchFamily="34" charset="0"/>
              </a:rPr>
              <a:t>New Aryan Ideas:</a:t>
            </a:r>
          </a:p>
          <a:p>
            <a:pPr eaLnBrk="0" hangingPunct="0">
              <a:buFontTx/>
              <a:buAutoNum type="arabicPeriod"/>
            </a:pPr>
            <a:r>
              <a:rPr lang="en-US" altLang="en-US" sz="4000" b="0">
                <a:solidFill>
                  <a:schemeClr val="bg1"/>
                </a:solidFill>
                <a:latin typeface="Arial" panose="020B0604020202020204" pitchFamily="34" charset="0"/>
              </a:rPr>
              <a:t>A new government system.  They had no complex government; only grouped in clans, that were ruled by warrior chiefs called </a:t>
            </a:r>
            <a:r>
              <a:rPr lang="en-US" altLang="en-US" sz="4000" i="1">
                <a:solidFill>
                  <a:schemeClr val="bg1"/>
                </a:solidFill>
                <a:latin typeface="Arial" panose="020B0604020202020204" pitchFamily="34" charset="0"/>
              </a:rPr>
              <a:t>rajas</a:t>
            </a:r>
            <a:r>
              <a:rPr lang="en-US" altLang="en-US" sz="4000" b="0">
                <a:solidFill>
                  <a:schemeClr val="bg1"/>
                </a:solidFill>
                <a:latin typeface="Arial" panose="020B0604020202020204" pitchFamily="34"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Text Box 2">
            <a:extLst>
              <a:ext uri="{FF2B5EF4-FFF2-40B4-BE49-F238E27FC236}">
                <a16:creationId xmlns:a16="http://schemas.microsoft.com/office/drawing/2014/main" xmlns="" id="{C1C68DAC-2CC4-4A87-AD20-11CEA436A61C}"/>
              </a:ext>
            </a:extLst>
          </p:cNvPr>
          <p:cNvSpPr txBox="1">
            <a:spLocks noChangeArrowheads="1"/>
          </p:cNvSpPr>
          <p:nvPr/>
        </p:nvSpPr>
        <p:spPr bwMode="auto">
          <a:xfrm>
            <a:off x="0" y="66675"/>
            <a:ext cx="9144000"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ltLang="en-US"/>
              <a:t> </a:t>
            </a:r>
            <a:r>
              <a:rPr lang="en-US" altLang="en-US" b="0"/>
              <a:t>The Aryan tribes settled in different regions of northwestern India.  </a:t>
            </a:r>
          </a:p>
          <a:p>
            <a:pPr algn="l">
              <a:spcBef>
                <a:spcPct val="50000"/>
              </a:spcBef>
              <a:buFontTx/>
              <a:buChar char="•"/>
            </a:pPr>
            <a:r>
              <a:rPr lang="en-US" altLang="en-US" b="0"/>
              <a:t> The tribes were called </a:t>
            </a:r>
            <a:r>
              <a:rPr lang="en-US" altLang="en-US" i="1"/>
              <a:t>Gana</a:t>
            </a:r>
            <a:r>
              <a:rPr lang="en-US" altLang="en-US" b="0"/>
              <a:t> (meaning “collection” of peoples).  </a:t>
            </a:r>
          </a:p>
          <a:p>
            <a:pPr algn="l">
              <a:spcBef>
                <a:spcPct val="50000"/>
              </a:spcBef>
              <a:buFontTx/>
              <a:buChar char="•"/>
            </a:pPr>
            <a:r>
              <a:rPr lang="en-US" altLang="en-US" b="0"/>
              <a:t> The chief of each tribe was an hereditary job.  He had final say on decision; but had to listen to a committee of the people.  </a:t>
            </a:r>
          </a:p>
        </p:txBody>
      </p:sp>
    </p:spTree>
  </p:cSld>
  <p:clrMapOvr>
    <a:masterClrMapping/>
  </p:clrMapOvr>
  <p:transition spd="slow">
    <p:checke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Text Box 2">
            <a:extLst>
              <a:ext uri="{FF2B5EF4-FFF2-40B4-BE49-F238E27FC236}">
                <a16:creationId xmlns:a16="http://schemas.microsoft.com/office/drawing/2014/main" xmlns="" id="{3A3E3343-566F-4B97-8971-C435F4741202}"/>
              </a:ext>
            </a:extLst>
          </p:cNvPr>
          <p:cNvSpPr txBox="1">
            <a:spLocks noChangeArrowheads="1"/>
          </p:cNvSpPr>
          <p:nvPr/>
        </p:nvSpPr>
        <p:spPr bwMode="auto">
          <a:xfrm>
            <a:off x="0" y="0"/>
            <a:ext cx="9144000" cy="795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imes New Roman" panose="02020603050405020304" pitchFamily="18" charset="0"/>
              </a:defRPr>
            </a:lvl1pPr>
            <a:lvl2pPr marL="914400"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6000" indent="-457200" algn="l">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800" b="0">
                <a:solidFill>
                  <a:schemeClr val="bg1"/>
                </a:solidFill>
              </a:rPr>
              <a:t>2.  A n</a:t>
            </a:r>
            <a:r>
              <a:rPr lang="en-US" altLang="en-US" sz="4800" b="0">
                <a:solidFill>
                  <a:schemeClr val="bg1"/>
                </a:solidFill>
                <a:latin typeface="Arial" panose="020B0604020202020204" pitchFamily="34" charset="0"/>
              </a:rPr>
              <a:t>ew language (Sanskrit/Hindi); and literature. </a:t>
            </a:r>
          </a:p>
          <a:p>
            <a:pPr>
              <a:spcBef>
                <a:spcPct val="50000"/>
              </a:spcBef>
            </a:pPr>
            <a:r>
              <a:rPr lang="en-US" altLang="en-US" sz="4000" u="sng">
                <a:solidFill>
                  <a:schemeClr val="bg1"/>
                </a:solidFill>
                <a:latin typeface="Arial" panose="020B0604020202020204" pitchFamily="34" charset="0"/>
              </a:rPr>
              <a:t>The Vedas</a:t>
            </a:r>
            <a:r>
              <a:rPr lang="en-US" altLang="en-US" sz="4000">
                <a:solidFill>
                  <a:schemeClr val="bg1"/>
                </a:solidFill>
                <a:latin typeface="Arial" panose="020B0604020202020204" pitchFamily="34" charset="0"/>
              </a:rPr>
              <a:t> “Books of Knowledge”:</a:t>
            </a:r>
          </a:p>
          <a:p>
            <a:pPr eaLnBrk="0" hangingPunct="0"/>
            <a:r>
              <a:rPr lang="en-US" altLang="en-US" sz="4000" b="0">
                <a:solidFill>
                  <a:schemeClr val="bg1"/>
                </a:solidFill>
                <a:latin typeface="Arial" panose="020B0604020202020204" pitchFamily="34" charset="0"/>
              </a:rPr>
              <a:t>A collection of poems &amp; sacred hymns, composed around 1500 B.C.E., that describes the beliefs &amp; daily life of the Aryans.  The period of 1500 – 1000 B.C.E. is called the </a:t>
            </a:r>
            <a:r>
              <a:rPr lang="en-US" altLang="en-US" sz="4000" i="1">
                <a:solidFill>
                  <a:schemeClr val="bg1"/>
                </a:solidFill>
                <a:latin typeface="Arial" panose="020B0604020202020204" pitchFamily="34" charset="0"/>
              </a:rPr>
              <a:t>Vedic Period.</a:t>
            </a:r>
          </a:p>
          <a:p>
            <a:pPr eaLnBrk="0" hangingPunct="0"/>
            <a:endParaRPr lang="en-US" altLang="en-US" sz="4000">
              <a:solidFill>
                <a:schemeClr val="bg1"/>
              </a:solidFill>
              <a:latin typeface="Arial" panose="020B0604020202020204" pitchFamily="34" charset="0"/>
            </a:endParaRPr>
          </a:p>
          <a:p>
            <a:pPr eaLnBrk="0" hangingPunct="0"/>
            <a:endParaRPr lang="en-US" altLang="en-US" sz="4800" b="0">
              <a:solidFill>
                <a:schemeClr val="bg1"/>
              </a:solidFill>
              <a:latin typeface="Arial" panose="020B0604020202020204" pitchFamily="34" charset="0"/>
            </a:endParaRPr>
          </a:p>
          <a:p>
            <a:pPr>
              <a:spcBef>
                <a:spcPct val="50000"/>
              </a:spcBef>
              <a:buFontTx/>
              <a:buChar char="•"/>
            </a:pPr>
            <a:r>
              <a:rPr lang="en-US" altLang="en-US" sz="4800" b="0">
                <a:solidFill>
                  <a:schemeClr val="bg1"/>
                </a:solidFill>
                <a:latin typeface="Arial" panose="020B0604020202020204" pitchFamily="34" charset="0"/>
              </a:rPr>
              <a:t> </a:t>
            </a:r>
            <a:endParaRPr lang="en-US" altLang="en-US" sz="4800">
              <a:solidFill>
                <a:schemeClr val="bg1"/>
              </a:solidFill>
            </a:endParaRPr>
          </a:p>
        </p:txBody>
      </p:sp>
    </p:spTree>
  </p:cSld>
  <p:clrMapOvr>
    <a:masterClrMapping/>
  </p:clrMapOvr>
  <p:transition spd="slow">
    <p:checke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Text Box 2">
            <a:extLst>
              <a:ext uri="{FF2B5EF4-FFF2-40B4-BE49-F238E27FC236}">
                <a16:creationId xmlns:a16="http://schemas.microsoft.com/office/drawing/2014/main" xmlns="" id="{79DF8E81-053F-4A12-808F-679AB0406BF3}"/>
              </a:ext>
            </a:extLst>
          </p:cNvPr>
          <p:cNvSpPr txBox="1">
            <a:spLocks noChangeArrowheads="1"/>
          </p:cNvSpPr>
          <p:nvPr/>
        </p:nvSpPr>
        <p:spPr bwMode="auto">
          <a:xfrm>
            <a:off x="341313" y="414338"/>
            <a:ext cx="8802687"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algn="l">
              <a:spcBef>
                <a:spcPct val="0"/>
              </a:spcBef>
              <a:defRPr sz="2400">
                <a:solidFill>
                  <a:schemeClr val="tx1"/>
                </a:solidFill>
                <a:latin typeface="Times New Roman" panose="02020603050405020304" pitchFamily="18" charset="0"/>
              </a:defRPr>
            </a:lvl1pPr>
            <a:lvl2pPr marL="458788"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marL="1827213" algn="l">
              <a:spcBef>
                <a:spcPct val="0"/>
              </a:spcBef>
              <a:defRPr sz="2400">
                <a:solidFill>
                  <a:schemeClr val="tx1"/>
                </a:solidFill>
                <a:latin typeface="Times New Roman" panose="02020603050405020304" pitchFamily="18" charset="0"/>
              </a:defRPr>
            </a:lvl5pPr>
            <a:lvl6pPr marL="2284413" fontAlgn="base">
              <a:spcBef>
                <a:spcPct val="0"/>
              </a:spcBef>
              <a:spcAft>
                <a:spcPct val="0"/>
              </a:spcAft>
              <a:defRPr sz="2400">
                <a:solidFill>
                  <a:schemeClr val="tx1"/>
                </a:solidFill>
                <a:latin typeface="Times New Roman" panose="02020603050405020304" pitchFamily="18" charset="0"/>
              </a:defRPr>
            </a:lvl6pPr>
            <a:lvl7pPr marL="2741613" fontAlgn="base">
              <a:spcBef>
                <a:spcPct val="0"/>
              </a:spcBef>
              <a:spcAft>
                <a:spcPct val="0"/>
              </a:spcAft>
              <a:defRPr sz="2400">
                <a:solidFill>
                  <a:schemeClr val="tx1"/>
                </a:solidFill>
                <a:latin typeface="Times New Roman" panose="02020603050405020304" pitchFamily="18" charset="0"/>
              </a:defRPr>
            </a:lvl7pPr>
            <a:lvl8pPr marL="3198813" fontAlgn="base">
              <a:spcBef>
                <a:spcPct val="0"/>
              </a:spcBef>
              <a:spcAft>
                <a:spcPct val="0"/>
              </a:spcAft>
              <a:defRPr sz="2400">
                <a:solidFill>
                  <a:schemeClr val="tx1"/>
                </a:solidFill>
                <a:latin typeface="Times New Roman" panose="02020603050405020304" pitchFamily="18" charset="0"/>
              </a:defRPr>
            </a:lvl8pPr>
            <a:lvl9pPr marL="3656013"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3600" b="0">
                <a:solidFill>
                  <a:schemeClr val="bg1"/>
                </a:solidFill>
                <a:latin typeface="Arial" panose="020B0604020202020204" pitchFamily="34" charset="0"/>
              </a:rPr>
              <a:t>-</a:t>
            </a:r>
            <a:r>
              <a:rPr lang="en-US" altLang="en-US" sz="4400" b="0">
                <a:solidFill>
                  <a:schemeClr val="bg1"/>
                </a:solidFill>
                <a:latin typeface="Arial" panose="020B0604020202020204" pitchFamily="34" charset="0"/>
              </a:rPr>
              <a:t>Monsoons (Seasonal winds with rain) hit India.</a:t>
            </a:r>
          </a:p>
          <a:p>
            <a:pPr eaLnBrk="0" hangingPunct="0"/>
            <a:r>
              <a:rPr lang="en-US" altLang="en-US" sz="4400" b="0">
                <a:solidFill>
                  <a:schemeClr val="bg1"/>
                </a:solidFill>
                <a:latin typeface="Arial" panose="020B0604020202020204" pitchFamily="34" charset="0"/>
              </a:rPr>
              <a:t>-India’s two main rivers are; The Ganges &amp; Indus River </a:t>
            </a:r>
          </a:p>
          <a:p>
            <a:pPr eaLnBrk="0" hangingPunct="0"/>
            <a:r>
              <a:rPr lang="en-US" altLang="en-US" sz="4400" b="0">
                <a:solidFill>
                  <a:schemeClr val="bg1"/>
                </a:solidFill>
                <a:latin typeface="Arial" panose="020B0604020202020204" pitchFamily="34" charset="0"/>
              </a:rPr>
              <a:t>- Indus Valley is the cradle of India’s civilization.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Text Box 2">
            <a:extLst>
              <a:ext uri="{FF2B5EF4-FFF2-40B4-BE49-F238E27FC236}">
                <a16:creationId xmlns:a16="http://schemas.microsoft.com/office/drawing/2014/main" xmlns="" id="{15B53CBD-EA9A-4BF3-9381-A89078F381EC}"/>
              </a:ext>
            </a:extLst>
          </p:cNvPr>
          <p:cNvSpPr txBox="1">
            <a:spLocks noChangeArrowheads="1"/>
          </p:cNvSpPr>
          <p:nvPr/>
        </p:nvSpPr>
        <p:spPr bwMode="auto">
          <a:xfrm>
            <a:off x="0" y="0"/>
            <a:ext cx="91440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u="sng"/>
              <a:t>The Ramayana  &amp;The Mahabharata</a:t>
            </a:r>
            <a:r>
              <a:rPr lang="en-US" altLang="en-US"/>
              <a:t>:</a:t>
            </a:r>
            <a:endParaRPr lang="en-US" altLang="en-US" b="0"/>
          </a:p>
          <a:p>
            <a:pPr algn="l">
              <a:spcBef>
                <a:spcPct val="50000"/>
              </a:spcBef>
            </a:pPr>
            <a:r>
              <a:rPr lang="en-US" altLang="en-US" sz="4000" b="0"/>
              <a:t>Two Aryan epics written around 1000 B.C.E. They are stories about Aryan life, and wars during this period. The period from 1000 – 500 B.C.E. is called the </a:t>
            </a:r>
            <a:r>
              <a:rPr lang="en-US" altLang="en-US" sz="4000" i="1"/>
              <a:t>Epic Period</a:t>
            </a:r>
            <a:r>
              <a:rPr lang="en-US" altLang="en-US" sz="4000" b="0"/>
              <a:t>. </a:t>
            </a:r>
          </a:p>
          <a:p>
            <a:pPr algn="l">
              <a:spcBef>
                <a:spcPct val="50000"/>
              </a:spcBef>
              <a:buFontTx/>
              <a:buChar char="•"/>
            </a:pPr>
            <a:r>
              <a:rPr lang="en-US" altLang="en-US" sz="4000" b="0"/>
              <a:t> The Ramayana tells the story in which the (good) king Rama kills the (evil) pre-Aryan king Ravana.  </a:t>
            </a:r>
          </a:p>
          <a:p>
            <a:pPr algn="l">
              <a:spcBef>
                <a:spcPct val="50000"/>
              </a:spcBef>
            </a:pPr>
            <a:endParaRPr lang="en-US" altLang="en-US" sz="4000" b="0"/>
          </a:p>
        </p:txBody>
      </p:sp>
    </p:spTree>
  </p:cSld>
  <p:clrMapOvr>
    <a:masterClrMapping/>
  </p:clrMapOvr>
  <p:transition spd="slow">
    <p:checke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Text Box 2">
            <a:extLst>
              <a:ext uri="{FF2B5EF4-FFF2-40B4-BE49-F238E27FC236}">
                <a16:creationId xmlns:a16="http://schemas.microsoft.com/office/drawing/2014/main" xmlns="" id="{C046739C-BC55-43F2-807D-168042C59C34}"/>
              </a:ext>
            </a:extLst>
          </p:cNvPr>
          <p:cNvSpPr txBox="1">
            <a:spLocks noChangeArrowheads="1"/>
          </p:cNvSpPr>
          <p:nvPr/>
        </p:nvSpPr>
        <p:spPr bwMode="auto">
          <a:xfrm>
            <a:off x="258763" y="369888"/>
            <a:ext cx="8885237" cy="771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algn="l">
              <a:spcBef>
                <a:spcPct val="0"/>
              </a:spcBef>
              <a:defRPr sz="2400">
                <a:solidFill>
                  <a:schemeClr val="tx1"/>
                </a:solidFill>
                <a:latin typeface="Times New Roman" panose="02020603050405020304" pitchFamily="18" charset="0"/>
              </a:defRPr>
            </a:lvl1pPr>
            <a:lvl2pPr marL="458788"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marL="1827213" algn="l">
              <a:spcBef>
                <a:spcPct val="0"/>
              </a:spcBef>
              <a:defRPr sz="2400">
                <a:solidFill>
                  <a:schemeClr val="tx1"/>
                </a:solidFill>
                <a:latin typeface="Times New Roman" panose="02020603050405020304" pitchFamily="18" charset="0"/>
              </a:defRPr>
            </a:lvl5pPr>
            <a:lvl6pPr marL="2284413" fontAlgn="base">
              <a:spcBef>
                <a:spcPct val="0"/>
              </a:spcBef>
              <a:spcAft>
                <a:spcPct val="0"/>
              </a:spcAft>
              <a:defRPr sz="2400">
                <a:solidFill>
                  <a:schemeClr val="tx1"/>
                </a:solidFill>
                <a:latin typeface="Times New Roman" panose="02020603050405020304" pitchFamily="18" charset="0"/>
              </a:defRPr>
            </a:lvl6pPr>
            <a:lvl7pPr marL="2741613" fontAlgn="base">
              <a:spcBef>
                <a:spcPct val="0"/>
              </a:spcBef>
              <a:spcAft>
                <a:spcPct val="0"/>
              </a:spcAft>
              <a:defRPr sz="2400">
                <a:solidFill>
                  <a:schemeClr val="tx1"/>
                </a:solidFill>
                <a:latin typeface="Times New Roman" panose="02020603050405020304" pitchFamily="18" charset="0"/>
              </a:defRPr>
            </a:lvl7pPr>
            <a:lvl8pPr marL="3198813" fontAlgn="base">
              <a:spcBef>
                <a:spcPct val="0"/>
              </a:spcBef>
              <a:spcAft>
                <a:spcPct val="0"/>
              </a:spcAft>
              <a:defRPr sz="2400">
                <a:solidFill>
                  <a:schemeClr val="tx1"/>
                </a:solidFill>
                <a:latin typeface="Times New Roman" panose="02020603050405020304" pitchFamily="18" charset="0"/>
              </a:defRPr>
            </a:lvl8pPr>
            <a:lvl9pPr marL="3656013"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4800" b="0">
                <a:solidFill>
                  <a:schemeClr val="bg1"/>
                </a:solidFill>
                <a:latin typeface="Arial" panose="020B0604020202020204" pitchFamily="34" charset="0"/>
              </a:rPr>
              <a:t>3. A new education system. </a:t>
            </a:r>
            <a:r>
              <a:rPr lang="en-US" altLang="en-US" sz="4800" b="0">
                <a:solidFill>
                  <a:schemeClr val="bg1"/>
                </a:solidFill>
              </a:rPr>
              <a:t>Children were taught by a </a:t>
            </a:r>
            <a:r>
              <a:rPr lang="en-US" altLang="en-US" sz="4800" i="1">
                <a:solidFill>
                  <a:schemeClr val="bg1"/>
                </a:solidFill>
              </a:rPr>
              <a:t>guru</a:t>
            </a:r>
            <a:r>
              <a:rPr lang="en-US" altLang="en-US" sz="4800" b="0" i="1">
                <a:solidFill>
                  <a:schemeClr val="bg1"/>
                </a:solidFill>
              </a:rPr>
              <a:t> </a:t>
            </a:r>
            <a:r>
              <a:rPr lang="en-US" altLang="en-US" sz="4800" b="0">
                <a:solidFill>
                  <a:schemeClr val="bg1"/>
                </a:solidFill>
              </a:rPr>
              <a:t>(teacher).  Every student, including the chiefs son, had to obey the guru.  All education was rigorous and giving orally.  </a:t>
            </a:r>
          </a:p>
          <a:p>
            <a:pPr>
              <a:spcBef>
                <a:spcPct val="50000"/>
              </a:spcBef>
            </a:pPr>
            <a:endParaRPr lang="en-US" altLang="en-US" sz="4800">
              <a:solidFill>
                <a:schemeClr val="bg1"/>
              </a:solidFill>
            </a:endParaRPr>
          </a:p>
          <a:p>
            <a:pPr>
              <a:spcBef>
                <a:spcPct val="50000"/>
              </a:spcBef>
            </a:pPr>
            <a:endParaRPr lang="en-US" altLang="en-US" sz="4000" i="1">
              <a:solidFill>
                <a:schemeClr val="bg1"/>
              </a:solidFill>
              <a:latin typeface="Arial" panose="020B0604020202020204" pitchFamily="34" charset="0"/>
            </a:endParaRPr>
          </a:p>
          <a:p>
            <a:pPr eaLnBrk="0" hangingPunct="0"/>
            <a:endParaRPr lang="en-US" altLang="en-US" sz="4000">
              <a:solidFill>
                <a:schemeClr val="bg1"/>
              </a:solidFill>
              <a:latin typeface="Arial" panose="020B0604020202020204" pitchFamily="34" charset="0"/>
            </a:endParaRPr>
          </a:p>
          <a:p>
            <a:pPr eaLnBrk="0" hangingPunct="0"/>
            <a:endParaRPr lang="en-US" altLang="en-US" sz="4000" b="0">
              <a:solidFill>
                <a:schemeClr val="bg1"/>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Text Box 2">
            <a:extLst>
              <a:ext uri="{FF2B5EF4-FFF2-40B4-BE49-F238E27FC236}">
                <a16:creationId xmlns:a16="http://schemas.microsoft.com/office/drawing/2014/main" xmlns="" id="{DF0B5E76-5F79-4361-9C22-2D41E92B36B6}"/>
              </a:ext>
            </a:extLst>
          </p:cNvPr>
          <p:cNvSpPr txBox="1">
            <a:spLocks noChangeArrowheads="1"/>
          </p:cNvSpPr>
          <p:nvPr/>
        </p:nvSpPr>
        <p:spPr bwMode="auto">
          <a:xfrm>
            <a:off x="447675" y="650875"/>
            <a:ext cx="8696325" cy="521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4800" b="0">
                <a:latin typeface="Arial" panose="020B0604020202020204" pitchFamily="34" charset="0"/>
              </a:rPr>
              <a:t>4. A new marriage tradition.  The red dot on an Indian woman’s forehead goes back to the Aryan tradition of having a groom apply a spot of his blood on his bride’s forehead, as a sign of marriage.</a:t>
            </a:r>
          </a:p>
        </p:txBody>
      </p:sp>
    </p:spTree>
  </p:cSld>
  <p:clrMapOvr>
    <a:masterClrMapping/>
  </p:clrMapOvr>
  <p:transition spd="slow">
    <p:checke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Text Box 2">
            <a:extLst>
              <a:ext uri="{FF2B5EF4-FFF2-40B4-BE49-F238E27FC236}">
                <a16:creationId xmlns:a16="http://schemas.microsoft.com/office/drawing/2014/main" xmlns="" id="{44F31EA8-1434-48F5-BB7E-B815E4F5333E}"/>
              </a:ext>
            </a:extLst>
          </p:cNvPr>
          <p:cNvSpPr txBox="1">
            <a:spLocks noChangeArrowheads="1"/>
          </p:cNvSpPr>
          <p:nvPr/>
        </p:nvSpPr>
        <p:spPr bwMode="auto">
          <a:xfrm>
            <a:off x="0" y="8509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endParaRPr lang="en-US" altLang="en-US" b="0"/>
          </a:p>
        </p:txBody>
      </p:sp>
      <p:sp>
        <p:nvSpPr>
          <p:cNvPr id="111619" name="Text Box 3">
            <a:extLst>
              <a:ext uri="{FF2B5EF4-FFF2-40B4-BE49-F238E27FC236}">
                <a16:creationId xmlns:a16="http://schemas.microsoft.com/office/drawing/2014/main" xmlns="" id="{522214E3-A83D-4B7F-B38D-61D6CA4CC9D4}"/>
              </a:ext>
            </a:extLst>
          </p:cNvPr>
          <p:cNvSpPr txBox="1">
            <a:spLocks noChangeArrowheads="1"/>
          </p:cNvSpPr>
          <p:nvPr/>
        </p:nvSpPr>
        <p:spPr bwMode="auto">
          <a:xfrm>
            <a:off x="365125" y="528638"/>
            <a:ext cx="843280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4800" b="0">
                <a:latin typeface="Arial" panose="020B0604020202020204" pitchFamily="34" charset="0"/>
              </a:rPr>
              <a:t>5. The Hindu religion to India.</a:t>
            </a:r>
          </a:p>
          <a:p>
            <a:pPr algn="l">
              <a:spcBef>
                <a:spcPct val="50000"/>
              </a:spcBef>
            </a:pPr>
            <a:r>
              <a:rPr lang="en-US" altLang="en-US" sz="4800" b="0">
                <a:latin typeface="Arial" panose="020B0604020202020204" pitchFamily="34" charset="0"/>
              </a:rPr>
              <a:t>6. A new social organization, called the </a:t>
            </a:r>
            <a:r>
              <a:rPr lang="en-US" altLang="en-US" sz="4800" i="1">
                <a:latin typeface="Arial" panose="020B0604020202020204" pitchFamily="34" charset="0"/>
              </a:rPr>
              <a:t>Caste system</a:t>
            </a:r>
            <a:r>
              <a:rPr lang="en-US" altLang="en-US" sz="4800" b="0">
                <a:latin typeface="Arial" panose="020B0604020202020204" pitchFamily="34" charset="0"/>
              </a:rPr>
              <a:t>.</a:t>
            </a:r>
          </a:p>
          <a:p>
            <a:pPr algn="l">
              <a:spcBef>
                <a:spcPct val="50000"/>
              </a:spcBef>
              <a:buFontTx/>
              <a:buChar char="•"/>
            </a:pPr>
            <a:endParaRPr lang="en-US" altLang="en-US" sz="4800"/>
          </a:p>
          <a:p>
            <a:pPr algn="l">
              <a:spcBef>
                <a:spcPct val="50000"/>
              </a:spcBef>
              <a:buFontTx/>
              <a:buChar char="•"/>
            </a:pPr>
            <a:endParaRPr lang="en-US" altLang="en-US" sz="4800"/>
          </a:p>
        </p:txBody>
      </p:sp>
    </p:spTree>
  </p:cSld>
  <p:clrMapOvr>
    <a:masterClrMapping/>
  </p:clrMapOvr>
  <p:transition spd="slow">
    <p:checke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xmlns="" id="{E8A0B6B5-0BB1-46BF-A08F-F8F4AEA8B040}"/>
              </a:ext>
            </a:extLst>
          </p:cNvPr>
          <p:cNvSpPr>
            <a:spLocks noGrp="1" noChangeArrowheads="1"/>
          </p:cNvSpPr>
          <p:nvPr>
            <p:ph type="title"/>
          </p:nvPr>
        </p:nvSpPr>
        <p:spPr>
          <a:xfrm>
            <a:off x="258763" y="296863"/>
            <a:ext cx="8885237" cy="596900"/>
          </a:xfrm>
        </p:spPr>
        <p:txBody>
          <a:bodyPr/>
          <a:lstStyle/>
          <a:p>
            <a:pPr algn="ctr"/>
            <a:r>
              <a:rPr lang="en-US" altLang="en-US" sz="5400" i="0">
                <a:solidFill>
                  <a:schemeClr val="bg1"/>
                </a:solidFill>
              </a:rPr>
              <a:t>IV.  </a:t>
            </a:r>
            <a:r>
              <a:rPr lang="en-US" altLang="en-US" sz="5400" i="0" u="sng">
                <a:solidFill>
                  <a:schemeClr val="bg1"/>
                </a:solidFill>
              </a:rPr>
              <a:t>Hinduism:</a:t>
            </a:r>
          </a:p>
        </p:txBody>
      </p:sp>
      <p:sp>
        <p:nvSpPr>
          <p:cNvPr id="106499" name="Rectangle 3">
            <a:extLst>
              <a:ext uri="{FF2B5EF4-FFF2-40B4-BE49-F238E27FC236}">
                <a16:creationId xmlns:a16="http://schemas.microsoft.com/office/drawing/2014/main" xmlns="" id="{0FDA878B-3C47-4257-BAC6-9D1FF5A6F52C}"/>
              </a:ext>
            </a:extLst>
          </p:cNvPr>
          <p:cNvSpPr>
            <a:spLocks noGrp="1" noChangeArrowheads="1"/>
          </p:cNvSpPr>
          <p:nvPr>
            <p:ph type="body" idx="1"/>
          </p:nvPr>
        </p:nvSpPr>
        <p:spPr>
          <a:xfrm>
            <a:off x="0" y="1112838"/>
            <a:ext cx="9144000" cy="5334000"/>
          </a:xfrm>
        </p:spPr>
        <p:txBody>
          <a:bodyPr/>
          <a:lstStyle/>
          <a:p>
            <a:pPr>
              <a:lnSpc>
                <a:spcPct val="90000"/>
              </a:lnSpc>
              <a:buFontTx/>
              <a:buNone/>
            </a:pPr>
            <a:r>
              <a:rPr lang="en-US" altLang="en-US" sz="4000" b="0">
                <a:solidFill>
                  <a:schemeClr val="bg1"/>
                </a:solidFill>
              </a:rPr>
              <a:t>- </a:t>
            </a:r>
            <a:r>
              <a:rPr lang="en-US" altLang="en-US" sz="3600" b="0">
                <a:solidFill>
                  <a:schemeClr val="bg1"/>
                </a:solidFill>
              </a:rPr>
              <a:t>The Origins of Hinduism are unknown, going back to the early Bronze or Neolithic period.</a:t>
            </a:r>
          </a:p>
          <a:p>
            <a:pPr>
              <a:lnSpc>
                <a:spcPct val="90000"/>
              </a:lnSpc>
              <a:buFontTx/>
              <a:buNone/>
            </a:pPr>
            <a:r>
              <a:rPr lang="en-US" altLang="en-US" sz="3600" b="0">
                <a:solidFill>
                  <a:schemeClr val="bg1"/>
                </a:solidFill>
              </a:rPr>
              <a:t>- Hinduism was not inspired by a single individual or event.  It is a combination of several religious beliefs, traditions, &amp; gods of ancient India.  </a:t>
            </a:r>
          </a:p>
          <a:p>
            <a:pPr>
              <a:lnSpc>
                <a:spcPct val="90000"/>
              </a:lnSpc>
              <a:buFontTx/>
              <a:buNone/>
            </a:pPr>
            <a:r>
              <a:rPr lang="en-US" altLang="en-US" sz="3600" b="0">
                <a:solidFill>
                  <a:schemeClr val="bg1"/>
                </a:solidFill>
              </a:rPr>
              <a:t>-Although Hindu gods are referred to as different aspects of a single deity, Hinduism is still considered the last of the polytheistic beliefs.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ext Box 2">
            <a:extLst>
              <a:ext uri="{FF2B5EF4-FFF2-40B4-BE49-F238E27FC236}">
                <a16:creationId xmlns:a16="http://schemas.microsoft.com/office/drawing/2014/main" xmlns="" id="{1BDB709C-BF3F-4F20-B860-53FD49616825}"/>
              </a:ext>
            </a:extLst>
          </p:cNvPr>
          <p:cNvSpPr txBox="1">
            <a:spLocks noChangeArrowheads="1"/>
          </p:cNvSpPr>
          <p:nvPr/>
        </p:nvSpPr>
        <p:spPr bwMode="auto">
          <a:xfrm>
            <a:off x="322263" y="0"/>
            <a:ext cx="8821737"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algn="l">
              <a:spcBef>
                <a:spcPct val="0"/>
              </a:spcBef>
              <a:defRPr sz="2400">
                <a:solidFill>
                  <a:schemeClr val="tx1"/>
                </a:solidFill>
                <a:latin typeface="Times New Roman" panose="02020603050405020304" pitchFamily="18" charset="0"/>
              </a:defRPr>
            </a:lvl1pPr>
            <a:lvl2pPr marL="458788"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marL="1827213" algn="l">
              <a:spcBef>
                <a:spcPct val="0"/>
              </a:spcBef>
              <a:defRPr sz="2400">
                <a:solidFill>
                  <a:schemeClr val="tx1"/>
                </a:solidFill>
                <a:latin typeface="Times New Roman" panose="02020603050405020304" pitchFamily="18" charset="0"/>
              </a:defRPr>
            </a:lvl5pPr>
            <a:lvl6pPr marL="2284413" fontAlgn="base">
              <a:spcBef>
                <a:spcPct val="0"/>
              </a:spcBef>
              <a:spcAft>
                <a:spcPct val="0"/>
              </a:spcAft>
              <a:defRPr sz="2400">
                <a:solidFill>
                  <a:schemeClr val="tx1"/>
                </a:solidFill>
                <a:latin typeface="Times New Roman" panose="02020603050405020304" pitchFamily="18" charset="0"/>
              </a:defRPr>
            </a:lvl6pPr>
            <a:lvl7pPr marL="2741613" fontAlgn="base">
              <a:spcBef>
                <a:spcPct val="0"/>
              </a:spcBef>
              <a:spcAft>
                <a:spcPct val="0"/>
              </a:spcAft>
              <a:defRPr sz="2400">
                <a:solidFill>
                  <a:schemeClr val="tx1"/>
                </a:solidFill>
                <a:latin typeface="Times New Roman" panose="02020603050405020304" pitchFamily="18" charset="0"/>
              </a:defRPr>
            </a:lvl7pPr>
            <a:lvl8pPr marL="3198813" fontAlgn="base">
              <a:spcBef>
                <a:spcPct val="0"/>
              </a:spcBef>
              <a:spcAft>
                <a:spcPct val="0"/>
              </a:spcAft>
              <a:defRPr sz="2400">
                <a:solidFill>
                  <a:schemeClr val="tx1"/>
                </a:solidFill>
                <a:latin typeface="Times New Roman" panose="02020603050405020304" pitchFamily="18" charset="0"/>
              </a:defRPr>
            </a:lvl8pPr>
            <a:lvl9pPr marL="3656013"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4000" u="sng">
                <a:solidFill>
                  <a:schemeClr val="bg1"/>
                </a:solidFill>
                <a:latin typeface="Arial" panose="020B0604020202020204" pitchFamily="34" charset="0"/>
              </a:rPr>
              <a:t>Hindu deities</a:t>
            </a:r>
            <a:r>
              <a:rPr lang="en-US" altLang="en-US" sz="4000">
                <a:solidFill>
                  <a:schemeClr val="bg1"/>
                </a:solidFill>
                <a:latin typeface="Arial" panose="020B0604020202020204" pitchFamily="34" charset="0"/>
              </a:rPr>
              <a:t>:</a:t>
            </a:r>
          </a:p>
          <a:p>
            <a:pPr algn="ctr" eaLnBrk="0" hangingPunct="0"/>
            <a:r>
              <a:rPr lang="en-US" altLang="en-US" sz="4000" i="1">
                <a:solidFill>
                  <a:schemeClr val="bg1"/>
                </a:solidFill>
                <a:latin typeface="Arial" panose="020B0604020202020204" pitchFamily="34" charset="0"/>
              </a:rPr>
              <a:t>Brahma</a:t>
            </a:r>
            <a:r>
              <a:rPr lang="en-US" altLang="en-US" sz="4000" b="0">
                <a:solidFill>
                  <a:schemeClr val="bg1"/>
                </a:solidFill>
                <a:latin typeface="Arial" panose="020B0604020202020204" pitchFamily="34" charset="0"/>
              </a:rPr>
              <a:t>, the “Creator”</a:t>
            </a:r>
          </a:p>
          <a:p>
            <a:pPr algn="ctr" eaLnBrk="0" hangingPunct="0"/>
            <a:r>
              <a:rPr lang="en-US" altLang="en-US" sz="4000" i="1">
                <a:solidFill>
                  <a:schemeClr val="bg1"/>
                </a:solidFill>
                <a:latin typeface="Arial" panose="020B0604020202020204" pitchFamily="34" charset="0"/>
              </a:rPr>
              <a:t>Vishnu</a:t>
            </a:r>
            <a:r>
              <a:rPr lang="en-US" altLang="en-US" sz="4000" b="0">
                <a:solidFill>
                  <a:schemeClr val="bg1"/>
                </a:solidFill>
                <a:latin typeface="Arial" panose="020B0604020202020204" pitchFamily="34" charset="0"/>
              </a:rPr>
              <a:t>, the “Preserver”</a:t>
            </a:r>
          </a:p>
          <a:p>
            <a:pPr algn="ctr" eaLnBrk="0" hangingPunct="0"/>
            <a:r>
              <a:rPr lang="en-US" altLang="en-US" sz="4000" i="1">
                <a:solidFill>
                  <a:schemeClr val="bg1"/>
                </a:solidFill>
                <a:latin typeface="Arial" panose="020B0604020202020204" pitchFamily="34" charset="0"/>
              </a:rPr>
              <a:t>Siva</a:t>
            </a:r>
            <a:r>
              <a:rPr lang="en-US" altLang="en-US" sz="4000" b="0">
                <a:solidFill>
                  <a:schemeClr val="bg1"/>
                </a:solidFill>
                <a:latin typeface="Arial" panose="020B0604020202020204" pitchFamily="34" charset="0"/>
              </a:rPr>
              <a:t>, the “Destroyer”</a:t>
            </a:r>
          </a:p>
        </p:txBody>
      </p:sp>
      <p:pic>
        <p:nvPicPr>
          <p:cNvPr id="86019" name="Picture 3" descr="23, Brahma, Vishnu, &amp; Shiva                                    000105BFBig Guy                        B34A635F:">
            <a:extLst>
              <a:ext uri="{FF2B5EF4-FFF2-40B4-BE49-F238E27FC236}">
                <a16:creationId xmlns:a16="http://schemas.microsoft.com/office/drawing/2014/main" xmlns="" id="{7C8FABBF-1879-4AB4-96C9-97CC77E26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3188"/>
            <a:ext cx="9144000" cy="4214812"/>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43" name="Picture 3">
            <a:extLst>
              <a:ext uri="{FF2B5EF4-FFF2-40B4-BE49-F238E27FC236}">
                <a16:creationId xmlns:a16="http://schemas.microsoft.com/office/drawing/2014/main" xmlns="" id="{38F17661-FA2C-4F49-8BED-94643F9B85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5038" y="0"/>
            <a:ext cx="6938962" cy="6972300"/>
          </a:xfrm>
        </p:spPr>
      </p:pic>
      <p:sp>
        <p:nvSpPr>
          <p:cNvPr id="87042" name="Rectangle 2">
            <a:extLst>
              <a:ext uri="{FF2B5EF4-FFF2-40B4-BE49-F238E27FC236}">
                <a16:creationId xmlns:a16="http://schemas.microsoft.com/office/drawing/2014/main" xmlns="" id="{63936748-9198-4352-9BBE-4CF77E002C97}"/>
              </a:ext>
            </a:extLst>
          </p:cNvPr>
          <p:cNvSpPr>
            <a:spLocks noGrp="1" noChangeArrowheads="1"/>
          </p:cNvSpPr>
          <p:nvPr>
            <p:ph type="title"/>
          </p:nvPr>
        </p:nvSpPr>
        <p:spPr>
          <a:xfrm>
            <a:off x="0" y="3941763"/>
            <a:ext cx="3529013" cy="2916237"/>
          </a:xfrm>
        </p:spPr>
        <p:txBody>
          <a:bodyPr/>
          <a:lstStyle/>
          <a:p>
            <a:r>
              <a:rPr lang="en-US" altLang="en-US" sz="4400">
                <a:solidFill>
                  <a:schemeClr val="bg1"/>
                </a:solidFill>
              </a:rPr>
              <a:t>Krishna </a:t>
            </a:r>
            <a:r>
              <a:rPr lang="en-US" altLang="en-US" sz="4400" b="0" i="0">
                <a:solidFill>
                  <a:schemeClr val="bg1"/>
                </a:solidFill>
              </a:rPr>
              <a:t>was the</a:t>
            </a:r>
            <a:r>
              <a:rPr lang="en-US" altLang="en-US" sz="4400">
                <a:solidFill>
                  <a:schemeClr val="bg1"/>
                </a:solidFill>
              </a:rPr>
              <a:t> </a:t>
            </a:r>
            <a:r>
              <a:rPr lang="en-US" altLang="en-US" sz="4400" b="0" i="0">
                <a:solidFill>
                  <a:schemeClr val="bg1"/>
                </a:solidFill>
              </a:rPr>
              <a:t>ancient god of the Aryans.</a:t>
            </a:r>
            <a:br>
              <a:rPr lang="en-US" altLang="en-US" sz="4400" b="0" i="0">
                <a:solidFill>
                  <a:schemeClr val="bg1"/>
                </a:solidFill>
              </a:rPr>
            </a:br>
            <a:r>
              <a:rPr lang="en-US" altLang="en-US" sz="4400" b="0" i="0">
                <a:solidFill>
                  <a:schemeClr val="bg1"/>
                </a:solidFill>
              </a:rPr>
              <a:t>He is believed to be an early prince who obtained nirvana. </a:t>
            </a:r>
            <a:r>
              <a:rPr lang="en-US" altLang="en-US" sz="3800" b="0" i="0">
                <a:solidFill>
                  <a:schemeClr val="bg1"/>
                </a:solidFill>
              </a:rPr>
              <a:t/>
            </a:r>
            <a:br>
              <a:rPr lang="en-US" altLang="en-US" sz="3800" b="0" i="0">
                <a:solidFill>
                  <a:schemeClr val="bg1"/>
                </a:solidFill>
              </a:rPr>
            </a:br>
            <a:endParaRPr lang="en-US" altLang="en-US" sz="3800" b="0" i="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xmlns="" id="{40E68069-0CB7-427B-9742-007FF21DAE85}"/>
              </a:ext>
            </a:extLst>
          </p:cNvPr>
          <p:cNvSpPr>
            <a:spLocks noGrp="1" noChangeArrowheads="1"/>
          </p:cNvSpPr>
          <p:nvPr>
            <p:ph type="title"/>
          </p:nvPr>
        </p:nvSpPr>
        <p:spPr>
          <a:xfrm>
            <a:off x="258763" y="508000"/>
            <a:ext cx="8885237" cy="944563"/>
          </a:xfrm>
        </p:spPr>
        <p:txBody>
          <a:bodyPr/>
          <a:lstStyle/>
          <a:p>
            <a:r>
              <a:rPr lang="en-US" altLang="en-US" sz="4800" u="sng">
                <a:solidFill>
                  <a:schemeClr val="bg1"/>
                </a:solidFill>
              </a:rPr>
              <a:t>Fundamental Beliefs of Hinduism:</a:t>
            </a:r>
            <a:r>
              <a:rPr lang="en-US" altLang="en-US" b="0" u="sng">
                <a:solidFill>
                  <a:schemeClr val="bg1"/>
                </a:solidFill>
              </a:rPr>
              <a:t>  </a:t>
            </a:r>
          </a:p>
        </p:txBody>
      </p:sp>
      <p:sp>
        <p:nvSpPr>
          <p:cNvPr id="64515" name="Rectangle 3">
            <a:extLst>
              <a:ext uri="{FF2B5EF4-FFF2-40B4-BE49-F238E27FC236}">
                <a16:creationId xmlns:a16="http://schemas.microsoft.com/office/drawing/2014/main" xmlns="" id="{31D90EDE-B886-48B2-9ECF-75CA00662D9B}"/>
              </a:ext>
            </a:extLst>
          </p:cNvPr>
          <p:cNvSpPr>
            <a:spLocks noGrp="1" noChangeArrowheads="1"/>
          </p:cNvSpPr>
          <p:nvPr>
            <p:ph type="body" idx="1"/>
          </p:nvPr>
        </p:nvSpPr>
        <p:spPr>
          <a:xfrm>
            <a:off x="295275" y="1597025"/>
            <a:ext cx="8848725" cy="4113213"/>
          </a:xfrm>
        </p:spPr>
        <p:txBody>
          <a:bodyPr/>
          <a:lstStyle/>
          <a:p>
            <a:pPr>
              <a:buFontTx/>
              <a:buNone/>
            </a:pPr>
            <a:r>
              <a:rPr lang="en-US" altLang="en-US" sz="3600" b="0">
                <a:solidFill>
                  <a:schemeClr val="bg1"/>
                </a:solidFill>
              </a:rPr>
              <a:t>- </a:t>
            </a:r>
            <a:r>
              <a:rPr lang="en-US" altLang="en-US" sz="4400" b="0">
                <a:solidFill>
                  <a:schemeClr val="bg1"/>
                </a:solidFill>
              </a:rPr>
              <a:t>There is no set dogma (unquestionable truth) to Hinduism.</a:t>
            </a:r>
          </a:p>
          <a:p>
            <a:pPr>
              <a:buFontTx/>
              <a:buNone/>
            </a:pPr>
            <a:r>
              <a:rPr lang="en-US" altLang="en-US" sz="4400" b="0">
                <a:solidFill>
                  <a:schemeClr val="bg1"/>
                </a:solidFill>
              </a:rPr>
              <a:t>- Therefore Hinduism is a religion with a variety of beliefs.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xmlns="" id="{6BAB4CE3-8454-43BF-B8F5-0868E20042ED}"/>
              </a:ext>
            </a:extLst>
          </p:cNvPr>
          <p:cNvSpPr>
            <a:spLocks noGrp="1" noChangeArrowheads="1"/>
          </p:cNvSpPr>
          <p:nvPr>
            <p:ph type="title"/>
          </p:nvPr>
        </p:nvSpPr>
        <p:spPr>
          <a:xfrm>
            <a:off x="254000" y="381000"/>
            <a:ext cx="8585200" cy="944563"/>
          </a:xfrm>
        </p:spPr>
        <p:txBody>
          <a:bodyPr/>
          <a:lstStyle/>
          <a:p>
            <a:pPr algn="ctr"/>
            <a:r>
              <a:rPr lang="en-US" altLang="en-US" sz="5400" i="0" u="sng">
                <a:solidFill>
                  <a:schemeClr val="bg1"/>
                </a:solidFill>
                <a:cs typeface="Times New Roman" panose="02020603050405020304" pitchFamily="18" charset="0"/>
              </a:rPr>
              <a:t>The Upanishads:</a:t>
            </a:r>
            <a:r>
              <a:rPr lang="en-US" altLang="en-US">
                <a:solidFill>
                  <a:schemeClr val="bg1"/>
                </a:solidFill>
              </a:rPr>
              <a:t> </a:t>
            </a:r>
          </a:p>
        </p:txBody>
      </p:sp>
      <p:sp>
        <p:nvSpPr>
          <p:cNvPr id="120835" name="Rectangle 3">
            <a:extLst>
              <a:ext uri="{FF2B5EF4-FFF2-40B4-BE49-F238E27FC236}">
                <a16:creationId xmlns:a16="http://schemas.microsoft.com/office/drawing/2014/main" xmlns="" id="{100D974C-81C7-4DF9-A6C6-E7E9253DA538}"/>
              </a:ext>
            </a:extLst>
          </p:cNvPr>
          <p:cNvSpPr>
            <a:spLocks noGrp="1" noChangeArrowheads="1"/>
          </p:cNvSpPr>
          <p:nvPr>
            <p:ph type="body" idx="1"/>
          </p:nvPr>
        </p:nvSpPr>
        <p:spPr>
          <a:xfrm>
            <a:off x="285750" y="1376363"/>
            <a:ext cx="8858250" cy="4953000"/>
          </a:xfrm>
        </p:spPr>
        <p:txBody>
          <a:bodyPr/>
          <a:lstStyle/>
          <a:p>
            <a:pPr>
              <a:buFontTx/>
              <a:buNone/>
            </a:pPr>
            <a:r>
              <a:rPr lang="en-US" altLang="en-US" sz="3600" b="0">
                <a:solidFill>
                  <a:schemeClr val="bg1"/>
                </a:solidFill>
              </a:rPr>
              <a:t>- </a:t>
            </a:r>
            <a:r>
              <a:rPr lang="en-US" altLang="en-US" sz="4800" b="0">
                <a:solidFill>
                  <a:schemeClr val="bg1"/>
                </a:solidFill>
              </a:rPr>
              <a:t>Literature composed between 800 B.C.E. and 500 B.C.E. Written in Sanskrit.  It provides several concepts fundamental to Hinduism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xmlns="" id="{B2831094-D751-494D-A1D2-1D89B4689D9B}"/>
              </a:ext>
            </a:extLst>
          </p:cNvPr>
          <p:cNvSpPr>
            <a:spLocks noGrp="1" noChangeArrowheads="1"/>
          </p:cNvSpPr>
          <p:nvPr>
            <p:ph type="body" idx="1"/>
          </p:nvPr>
        </p:nvSpPr>
        <p:spPr>
          <a:xfrm>
            <a:off x="365125" y="325438"/>
            <a:ext cx="8778875" cy="5867400"/>
          </a:xfrm>
        </p:spPr>
        <p:txBody>
          <a:bodyPr/>
          <a:lstStyle/>
          <a:p>
            <a:pPr algn="ctr">
              <a:lnSpc>
                <a:spcPct val="90000"/>
              </a:lnSpc>
              <a:buFontTx/>
              <a:buNone/>
            </a:pPr>
            <a:r>
              <a:rPr lang="en-US" altLang="en-US" sz="5400" u="sng">
                <a:solidFill>
                  <a:schemeClr val="bg1"/>
                </a:solidFill>
                <a:cs typeface="Times New Roman" panose="02020603050405020304" pitchFamily="18" charset="0"/>
              </a:rPr>
              <a:t>Hindu Terms:</a:t>
            </a:r>
          </a:p>
          <a:p>
            <a:pPr>
              <a:lnSpc>
                <a:spcPct val="90000"/>
              </a:lnSpc>
              <a:buFontTx/>
              <a:buChar char="-"/>
            </a:pPr>
            <a:r>
              <a:rPr lang="en-US" altLang="en-US" sz="4400" i="1">
                <a:solidFill>
                  <a:schemeClr val="bg1"/>
                </a:solidFill>
                <a:cs typeface="Times New Roman" panose="02020603050405020304" pitchFamily="18" charset="0"/>
              </a:rPr>
              <a:t>Dharma</a:t>
            </a:r>
            <a:r>
              <a:rPr lang="en-US" altLang="en-US" sz="4400" b="0">
                <a:solidFill>
                  <a:schemeClr val="bg1"/>
                </a:solidFill>
                <a:cs typeface="Times New Roman" panose="02020603050405020304" pitchFamily="18" charset="0"/>
              </a:rPr>
              <a:t> – set of religious and ethical duties to which each creature in the universe is subject</a:t>
            </a:r>
          </a:p>
          <a:p>
            <a:pPr>
              <a:lnSpc>
                <a:spcPct val="90000"/>
              </a:lnSpc>
              <a:buFontTx/>
              <a:buNone/>
            </a:pPr>
            <a:r>
              <a:rPr lang="en-US" altLang="en-US" sz="4400" b="0">
                <a:solidFill>
                  <a:schemeClr val="bg1"/>
                </a:solidFill>
                <a:cs typeface="Times New Roman" panose="02020603050405020304" pitchFamily="18" charset="0"/>
              </a:rPr>
              <a:t> </a:t>
            </a:r>
          </a:p>
          <a:p>
            <a:pPr>
              <a:lnSpc>
                <a:spcPct val="90000"/>
              </a:lnSpc>
              <a:buFontTx/>
              <a:buNone/>
            </a:pPr>
            <a:r>
              <a:rPr lang="en-US" altLang="en-US" sz="4400" b="0" i="1">
                <a:solidFill>
                  <a:schemeClr val="bg1"/>
                </a:solidFill>
                <a:cs typeface="Times New Roman" panose="02020603050405020304" pitchFamily="18" charset="0"/>
              </a:rPr>
              <a:t>- </a:t>
            </a:r>
            <a:r>
              <a:rPr lang="en-US" altLang="en-US" sz="4400" i="1">
                <a:solidFill>
                  <a:schemeClr val="bg1"/>
                </a:solidFill>
                <a:cs typeface="Times New Roman" panose="02020603050405020304" pitchFamily="18" charset="0"/>
              </a:rPr>
              <a:t>Karma</a:t>
            </a:r>
            <a:r>
              <a:rPr lang="en-US" altLang="en-US" sz="4400" b="0">
                <a:solidFill>
                  <a:schemeClr val="bg1"/>
                </a:solidFill>
                <a:cs typeface="Times New Roman" panose="02020603050405020304" pitchFamily="18" charset="0"/>
              </a:rPr>
              <a:t> – the effects of the activities on its atman</a:t>
            </a:r>
          </a:p>
          <a:p>
            <a:pPr>
              <a:lnSpc>
                <a:spcPct val="90000"/>
              </a:lnSpc>
              <a:buFontTx/>
              <a:buNone/>
            </a:pPr>
            <a:r>
              <a:rPr lang="en-US" altLang="en-US" sz="3600" b="0">
                <a:solidFill>
                  <a:schemeClr val="bg1"/>
                </a:solidFill>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67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67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67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673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67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56FD7E02-31FD-4C81-9F6A-0C3E0A11420F}"/>
              </a:ext>
            </a:extLst>
          </p:cNvPr>
          <p:cNvSpPr>
            <a:spLocks noGrp="1" noChangeArrowheads="1"/>
          </p:cNvSpPr>
          <p:nvPr>
            <p:ph type="title"/>
          </p:nvPr>
        </p:nvSpPr>
        <p:spPr>
          <a:xfrm>
            <a:off x="0" y="0"/>
            <a:ext cx="3290888" cy="6858000"/>
          </a:xfrm>
        </p:spPr>
        <p:txBody>
          <a:bodyPr/>
          <a:lstStyle/>
          <a:p>
            <a:r>
              <a:rPr lang="en-US" altLang="en-US" sz="5400" i="0">
                <a:solidFill>
                  <a:schemeClr val="bg1"/>
                </a:solidFill>
              </a:rPr>
              <a:t> </a:t>
            </a:r>
            <a:r>
              <a:rPr lang="en-US" altLang="en-US" sz="2400">
                <a:solidFill>
                  <a:schemeClr val="bg1"/>
                </a:solidFill>
              </a:rPr>
              <a:t/>
            </a:r>
            <a:br>
              <a:rPr lang="en-US" altLang="en-US" sz="2400">
                <a:solidFill>
                  <a:schemeClr val="bg1"/>
                </a:solidFill>
              </a:rPr>
            </a:br>
            <a:r>
              <a:rPr lang="en-US" altLang="en-US">
                <a:solidFill>
                  <a:schemeClr val="bg1"/>
                </a:solidFill>
              </a:rPr>
              <a:t>The first settlements ca. 3000 B.C.E., when farmers settled along the Indus River in what is now Pakistan.  </a:t>
            </a:r>
            <a:endParaRPr lang="en-US" altLang="en-US" sz="2400">
              <a:solidFill>
                <a:schemeClr val="bg1"/>
              </a:solidFill>
            </a:endParaRPr>
          </a:p>
        </p:txBody>
      </p:sp>
      <p:pic>
        <p:nvPicPr>
          <p:cNvPr id="41987" name="Picture 3" descr="map, Indus Valley Civ.                                         000105B7Big Guy                        B34A635F:">
            <a:extLst>
              <a:ext uri="{FF2B5EF4-FFF2-40B4-BE49-F238E27FC236}">
                <a16:creationId xmlns:a16="http://schemas.microsoft.com/office/drawing/2014/main" xmlns="" id="{F61A51BF-F441-45C8-A798-C56A0CC70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525" y="1169988"/>
            <a:ext cx="5959475" cy="5688012"/>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41989" name="Text Box 5">
            <a:extLst>
              <a:ext uri="{FF2B5EF4-FFF2-40B4-BE49-F238E27FC236}">
                <a16:creationId xmlns:a16="http://schemas.microsoft.com/office/drawing/2014/main" xmlns="" id="{8A39E68D-6C6C-45E3-BDE8-9ACE8C45DA68}"/>
              </a:ext>
            </a:extLst>
          </p:cNvPr>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a:t>II.  </a:t>
            </a:r>
            <a:r>
              <a:rPr lang="en-US" altLang="en-US" sz="5400" u="sng"/>
              <a:t>Indus Valley Civilization:</a:t>
            </a:r>
            <a:endParaRPr lang="en-US" altLang="en-US" sz="5400"/>
          </a:p>
        </p:txBody>
      </p:sp>
    </p:spTree>
  </p:cSld>
  <p:clrMapOvr>
    <a:masterClrMapping/>
  </p:clrMapOvr>
  <p:transition spd="slow">
    <p:checker/>
  </p:transition>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xmlns="" id="{883C381F-0809-4E51-BCC5-A3929F0CDBF9}"/>
              </a:ext>
            </a:extLst>
          </p:cNvPr>
          <p:cNvSpPr>
            <a:spLocks noGrp="1" noChangeArrowheads="1"/>
          </p:cNvSpPr>
          <p:nvPr>
            <p:ph type="body" idx="1"/>
          </p:nvPr>
        </p:nvSpPr>
        <p:spPr>
          <a:xfrm>
            <a:off x="385763" y="457200"/>
            <a:ext cx="8758237" cy="6400800"/>
          </a:xfrm>
        </p:spPr>
        <p:txBody>
          <a:bodyPr/>
          <a:lstStyle/>
          <a:p>
            <a:pPr>
              <a:buFontTx/>
              <a:buNone/>
            </a:pPr>
            <a:r>
              <a:rPr lang="en-US" altLang="en-US" sz="3600" i="1">
                <a:solidFill>
                  <a:schemeClr val="bg1"/>
                </a:solidFill>
                <a:cs typeface="Times New Roman" panose="02020603050405020304" pitchFamily="18" charset="0"/>
              </a:rPr>
              <a:t>- </a:t>
            </a:r>
            <a:r>
              <a:rPr lang="en-US" altLang="en-US" sz="4400" i="1">
                <a:solidFill>
                  <a:schemeClr val="bg1"/>
                </a:solidFill>
                <a:cs typeface="Times New Roman" panose="02020603050405020304" pitchFamily="18" charset="0"/>
              </a:rPr>
              <a:t>Atman</a:t>
            </a:r>
            <a:r>
              <a:rPr lang="en-US" altLang="en-US" sz="4400" b="0">
                <a:solidFill>
                  <a:schemeClr val="bg1"/>
                </a:solidFill>
                <a:cs typeface="Times New Roman" panose="02020603050405020304" pitchFamily="18" charset="0"/>
              </a:rPr>
              <a:t> – the soul of each individual</a:t>
            </a:r>
          </a:p>
          <a:p>
            <a:pPr>
              <a:buFontTx/>
              <a:buNone/>
            </a:pPr>
            <a:r>
              <a:rPr lang="en-US" altLang="en-US" sz="4400" b="0">
                <a:solidFill>
                  <a:schemeClr val="bg1"/>
                </a:solidFill>
                <a:cs typeface="Times New Roman" panose="02020603050405020304" pitchFamily="18" charset="0"/>
              </a:rPr>
              <a:t> </a:t>
            </a:r>
          </a:p>
          <a:p>
            <a:pPr>
              <a:buFontTx/>
              <a:buNone/>
            </a:pPr>
            <a:r>
              <a:rPr lang="en-US" altLang="en-US" sz="4400" i="1">
                <a:solidFill>
                  <a:schemeClr val="bg1"/>
                </a:solidFill>
                <a:cs typeface="Times New Roman" panose="02020603050405020304" pitchFamily="18" charset="0"/>
              </a:rPr>
              <a:t>- Samsara </a:t>
            </a:r>
            <a:r>
              <a:rPr lang="en-US" altLang="en-US" sz="4400" b="0">
                <a:solidFill>
                  <a:schemeClr val="bg1"/>
                </a:solidFill>
                <a:cs typeface="Times New Roman" panose="02020603050405020304" pitchFamily="18" charset="0"/>
              </a:rPr>
              <a:t>– reincarnation, the soul passes through a series of bodies</a:t>
            </a:r>
          </a:p>
          <a:p>
            <a:pPr>
              <a:buFontTx/>
              <a:buNone/>
            </a:pPr>
            <a:r>
              <a:rPr lang="en-US" altLang="en-US" sz="4400" b="0">
                <a:solidFill>
                  <a:schemeClr val="bg1"/>
                </a:solidFill>
                <a:cs typeface="Times New Roman" panose="02020603050405020304" pitchFamily="18" charset="0"/>
              </a:rPr>
              <a:t> </a:t>
            </a:r>
          </a:p>
          <a:p>
            <a:pPr>
              <a:buFontTx/>
              <a:buNone/>
            </a:pPr>
            <a:r>
              <a:rPr lang="en-US" altLang="en-US" sz="4400" i="1">
                <a:solidFill>
                  <a:schemeClr val="bg1"/>
                </a:solidFill>
                <a:cs typeface="Times New Roman" panose="02020603050405020304" pitchFamily="18" charset="0"/>
              </a:rPr>
              <a:t>- Nirvana</a:t>
            </a:r>
            <a:r>
              <a:rPr lang="en-US" altLang="en-US" sz="4400" b="0">
                <a:solidFill>
                  <a:schemeClr val="bg1"/>
                </a:solidFill>
                <a:cs typeface="Times New Roman" panose="02020603050405020304" pitchFamily="18" charset="0"/>
              </a:rPr>
              <a:t>– release from worldly life and unification with the universal spirit (called Brahman)</a:t>
            </a:r>
            <a:r>
              <a:rPr lang="en-US" altLang="en-US" sz="3600" b="0">
                <a:solidFill>
                  <a:schemeClr val="bg1"/>
                </a:solidFill>
              </a:rPr>
              <a:t> </a:t>
            </a:r>
          </a:p>
          <a:p>
            <a:pPr>
              <a:buFontTx/>
              <a:buNone/>
            </a:pPr>
            <a:endParaRPr lang="en-US" altLang="en-US" sz="3600" b="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7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77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776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77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xmlns="" id="{7778057C-FD6D-47A1-A8BA-3A27EB5BC6BC}"/>
              </a:ext>
            </a:extLst>
          </p:cNvPr>
          <p:cNvSpPr>
            <a:spLocks noGrp="1" noChangeArrowheads="1"/>
          </p:cNvSpPr>
          <p:nvPr>
            <p:ph type="title"/>
          </p:nvPr>
        </p:nvSpPr>
        <p:spPr>
          <a:xfrm>
            <a:off x="355600" y="381000"/>
            <a:ext cx="8483600" cy="944563"/>
          </a:xfrm>
        </p:spPr>
        <p:txBody>
          <a:bodyPr/>
          <a:lstStyle/>
          <a:p>
            <a:pPr algn="ctr"/>
            <a:r>
              <a:rPr lang="en-US" altLang="en-US" i="0" u="sng">
                <a:solidFill>
                  <a:schemeClr val="bg1"/>
                </a:solidFill>
                <a:cs typeface="Times New Roman" panose="02020603050405020304" pitchFamily="18" charset="0"/>
              </a:rPr>
              <a:t>Hindu Life Cycle:</a:t>
            </a:r>
          </a:p>
        </p:txBody>
      </p:sp>
      <p:sp>
        <p:nvSpPr>
          <p:cNvPr id="118787" name="Rectangle 3">
            <a:extLst>
              <a:ext uri="{FF2B5EF4-FFF2-40B4-BE49-F238E27FC236}">
                <a16:creationId xmlns:a16="http://schemas.microsoft.com/office/drawing/2014/main" xmlns="" id="{FCB5D60C-CC0D-4DA5-9912-FED33FFA65F5}"/>
              </a:ext>
            </a:extLst>
          </p:cNvPr>
          <p:cNvSpPr>
            <a:spLocks noGrp="1" noChangeArrowheads="1"/>
          </p:cNvSpPr>
          <p:nvPr>
            <p:ph type="body" idx="1"/>
          </p:nvPr>
        </p:nvSpPr>
        <p:spPr>
          <a:xfrm>
            <a:off x="284163" y="1600200"/>
            <a:ext cx="8859837" cy="5257800"/>
          </a:xfrm>
        </p:spPr>
        <p:txBody>
          <a:bodyPr/>
          <a:lstStyle/>
          <a:p>
            <a:pPr>
              <a:lnSpc>
                <a:spcPct val="90000"/>
              </a:lnSpc>
              <a:buFontTx/>
              <a:buNone/>
            </a:pPr>
            <a:r>
              <a:rPr lang="en-US" altLang="en-US" sz="3600" b="0">
                <a:solidFill>
                  <a:schemeClr val="bg1"/>
                </a:solidFill>
              </a:rPr>
              <a:t>- </a:t>
            </a:r>
            <a:r>
              <a:rPr lang="en-US" altLang="en-US" sz="3600" i="1">
                <a:solidFill>
                  <a:schemeClr val="bg1"/>
                </a:solidFill>
              </a:rPr>
              <a:t>Youth</a:t>
            </a:r>
            <a:r>
              <a:rPr lang="en-US" altLang="en-US" sz="3600" b="0">
                <a:solidFill>
                  <a:schemeClr val="bg1"/>
                </a:solidFill>
              </a:rPr>
              <a:t>; being educated by a Hindu Guru.</a:t>
            </a:r>
          </a:p>
          <a:p>
            <a:pPr>
              <a:lnSpc>
                <a:spcPct val="90000"/>
              </a:lnSpc>
              <a:buFontTx/>
              <a:buNone/>
            </a:pPr>
            <a:r>
              <a:rPr lang="en-US" altLang="en-US" sz="3600" b="0">
                <a:solidFill>
                  <a:schemeClr val="bg1"/>
                </a:solidFill>
              </a:rPr>
              <a:t>- </a:t>
            </a:r>
            <a:r>
              <a:rPr lang="en-US" altLang="en-US" sz="3600" i="1">
                <a:solidFill>
                  <a:schemeClr val="bg1"/>
                </a:solidFill>
              </a:rPr>
              <a:t>Householder</a:t>
            </a:r>
            <a:r>
              <a:rPr lang="en-US" altLang="en-US" sz="3600" b="0">
                <a:solidFill>
                  <a:schemeClr val="bg1"/>
                </a:solidFill>
              </a:rPr>
              <a:t>; leading your family in the ways of Hinduism. </a:t>
            </a:r>
          </a:p>
          <a:p>
            <a:pPr>
              <a:lnSpc>
                <a:spcPct val="90000"/>
              </a:lnSpc>
              <a:buFontTx/>
              <a:buNone/>
            </a:pPr>
            <a:r>
              <a:rPr lang="en-US" altLang="en-US" sz="3600" b="0">
                <a:solidFill>
                  <a:schemeClr val="bg1"/>
                </a:solidFill>
              </a:rPr>
              <a:t>- </a:t>
            </a:r>
            <a:r>
              <a:rPr lang="en-US" altLang="en-US" sz="3600" i="1">
                <a:solidFill>
                  <a:schemeClr val="bg1"/>
                </a:solidFill>
              </a:rPr>
              <a:t>Reflection</a:t>
            </a:r>
            <a:r>
              <a:rPr lang="en-US" altLang="en-US" sz="3600" b="0">
                <a:solidFill>
                  <a:schemeClr val="bg1"/>
                </a:solidFill>
              </a:rPr>
              <a:t>; using the teachings in order to break the cycle of bad karma.</a:t>
            </a:r>
          </a:p>
          <a:p>
            <a:pPr>
              <a:lnSpc>
                <a:spcPct val="90000"/>
              </a:lnSpc>
              <a:buFontTx/>
              <a:buChar char="-"/>
            </a:pPr>
            <a:r>
              <a:rPr lang="en-US" altLang="en-US" sz="3600" i="1">
                <a:solidFill>
                  <a:schemeClr val="bg1"/>
                </a:solidFill>
              </a:rPr>
              <a:t>Meditation</a:t>
            </a:r>
            <a:r>
              <a:rPr lang="en-US" altLang="en-US" sz="3600" b="0">
                <a:solidFill>
                  <a:schemeClr val="bg1"/>
                </a:solidFill>
              </a:rPr>
              <a:t>; the atman seeking communion with the universal spirit.</a:t>
            </a:r>
          </a:p>
          <a:p>
            <a:pPr>
              <a:lnSpc>
                <a:spcPct val="90000"/>
              </a:lnSpc>
              <a:buFontTx/>
              <a:buChar char="-"/>
            </a:pPr>
            <a:r>
              <a:rPr lang="en-US" altLang="en-US" sz="3600" b="0">
                <a:solidFill>
                  <a:schemeClr val="bg1"/>
                </a:solidFill>
              </a:rPr>
              <a:t> </a:t>
            </a:r>
            <a:r>
              <a:rPr lang="en-US" altLang="en-US" sz="3600" i="1">
                <a:solidFill>
                  <a:schemeClr val="bg1"/>
                </a:solidFill>
              </a:rPr>
              <a:t>Nirvana</a:t>
            </a:r>
            <a:r>
              <a:rPr lang="en-US" altLang="en-US" sz="3600" b="0">
                <a:solidFill>
                  <a:schemeClr val="bg1"/>
                </a:solidFill>
              </a:rPr>
              <a:t>; breaking the cycle of life and becoming one with the universal spirit.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xmlns="" id="{419C2869-162D-4F19-87BC-04A1FA0FFD76}"/>
              </a:ext>
            </a:extLst>
          </p:cNvPr>
          <p:cNvSpPr>
            <a:spLocks noGrp="1" noChangeArrowheads="1"/>
          </p:cNvSpPr>
          <p:nvPr>
            <p:ph type="body" idx="1"/>
          </p:nvPr>
        </p:nvSpPr>
        <p:spPr>
          <a:xfrm>
            <a:off x="366713" y="1219200"/>
            <a:ext cx="8777287" cy="5638800"/>
          </a:xfrm>
        </p:spPr>
        <p:txBody>
          <a:bodyPr/>
          <a:lstStyle/>
          <a:p>
            <a:pPr>
              <a:buFontTx/>
              <a:buNone/>
            </a:pPr>
            <a:r>
              <a:rPr lang="en-US" altLang="en-US" sz="3600" b="0">
                <a:solidFill>
                  <a:schemeClr val="bg1"/>
                </a:solidFill>
              </a:rPr>
              <a:t>- </a:t>
            </a:r>
            <a:r>
              <a:rPr lang="en-US" altLang="en-US" sz="4800" b="0">
                <a:solidFill>
                  <a:schemeClr val="bg1"/>
                </a:solidFill>
              </a:rPr>
              <a:t>By the 7</a:t>
            </a:r>
            <a:r>
              <a:rPr lang="en-US" altLang="en-US" sz="4800" b="0" baseline="30000">
                <a:solidFill>
                  <a:schemeClr val="bg1"/>
                </a:solidFill>
              </a:rPr>
              <a:t>th</a:t>
            </a:r>
            <a:r>
              <a:rPr lang="en-US" altLang="en-US" sz="4800" b="0">
                <a:solidFill>
                  <a:schemeClr val="bg1"/>
                </a:solidFill>
              </a:rPr>
              <a:t> century C.E., personal prayer had replaced sacrifice of animals.  This led to the building of temples and shrines which housed statues and pictures of gods. Cave are also used.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xmlns="" id="{B92DE9F1-D705-4737-96AC-062A72805F79}"/>
              </a:ext>
            </a:extLst>
          </p:cNvPr>
          <p:cNvSpPr>
            <a:spLocks noGrp="1" noChangeArrowheads="1"/>
          </p:cNvSpPr>
          <p:nvPr>
            <p:ph type="body" idx="1"/>
          </p:nvPr>
        </p:nvSpPr>
        <p:spPr>
          <a:xfrm>
            <a:off x="288925" y="244475"/>
            <a:ext cx="8855075" cy="6613525"/>
          </a:xfrm>
        </p:spPr>
        <p:txBody>
          <a:bodyPr/>
          <a:lstStyle/>
          <a:p>
            <a:pPr>
              <a:buFontTx/>
              <a:buNone/>
            </a:pPr>
            <a:r>
              <a:rPr lang="en-US" altLang="en-US" sz="3200" b="0">
                <a:solidFill>
                  <a:schemeClr val="bg1"/>
                </a:solidFill>
              </a:rPr>
              <a:t>- </a:t>
            </a:r>
            <a:r>
              <a:rPr lang="en-US" altLang="en-US" sz="4000" b="0">
                <a:solidFill>
                  <a:schemeClr val="bg1"/>
                </a:solidFill>
              </a:rPr>
              <a:t>Hinduism sped to the </a:t>
            </a:r>
            <a:r>
              <a:rPr lang="en-US" altLang="en-US" sz="4000" b="0">
                <a:solidFill>
                  <a:schemeClr val="bg1"/>
                </a:solidFill>
                <a:cs typeface="Times New Roman" panose="02020603050405020304" pitchFamily="18" charset="0"/>
              </a:rPr>
              <a:t>places of kingdoms in Cambodia, Vietnam, Indonesia and Thailand</a:t>
            </a:r>
            <a:r>
              <a:rPr lang="en-US" altLang="en-US" sz="4000" b="0">
                <a:solidFill>
                  <a:schemeClr val="bg1"/>
                </a:solidFill>
              </a:rPr>
              <a:t>.  Hinduism is still popular in these areas today.  </a:t>
            </a:r>
          </a:p>
          <a:p>
            <a:pPr algn="ctr">
              <a:buFontTx/>
              <a:buNone/>
            </a:pPr>
            <a:r>
              <a:rPr lang="en-US" altLang="en-US" sz="4000" u="sng">
                <a:solidFill>
                  <a:schemeClr val="bg1"/>
                </a:solidFill>
              </a:rPr>
              <a:t>How Hinduism Sped to Southeast Asia:</a:t>
            </a:r>
          </a:p>
          <a:p>
            <a:pPr>
              <a:buFontTx/>
              <a:buChar char="-"/>
            </a:pPr>
            <a:r>
              <a:rPr lang="en-US" altLang="en-US" sz="4000" b="0">
                <a:solidFill>
                  <a:schemeClr val="bg1"/>
                </a:solidFill>
              </a:rPr>
              <a:t>Use of military force.</a:t>
            </a:r>
          </a:p>
          <a:p>
            <a:pPr>
              <a:buFontTx/>
              <a:buNone/>
            </a:pPr>
            <a:r>
              <a:rPr lang="en-US" altLang="en-US" sz="4000" b="0">
                <a:solidFill>
                  <a:schemeClr val="bg1"/>
                </a:solidFill>
              </a:rPr>
              <a:t>- Culture transmitted through trade.</a:t>
            </a:r>
          </a:p>
          <a:p>
            <a:pPr>
              <a:buFontTx/>
              <a:buNone/>
            </a:pPr>
            <a:r>
              <a:rPr lang="en-US" altLang="en-US" sz="4000" b="0">
                <a:solidFill>
                  <a:schemeClr val="bg1"/>
                </a:solidFill>
              </a:rPr>
              <a:t>- Brahmin priests invited by local southeast Asian rulers </a:t>
            </a:r>
          </a:p>
          <a:p>
            <a:pPr>
              <a:buFontTx/>
              <a:buNone/>
            </a:pPr>
            <a:endParaRPr lang="en-US" altLang="en-US" sz="4000" b="0">
              <a:solidFill>
                <a:schemeClr val="bg1"/>
              </a:solidFill>
            </a:endParaRPr>
          </a:p>
          <a:p>
            <a:endParaRPr lang="en-US" altLang="en-US" sz="4000" b="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C8C6AC8D-7B29-4203-A29F-E52CFDDE2A48}"/>
              </a:ext>
            </a:extLst>
          </p:cNvPr>
          <p:cNvSpPr>
            <a:spLocks noGrp="1" noChangeArrowheads="1"/>
          </p:cNvSpPr>
          <p:nvPr>
            <p:ph type="title"/>
          </p:nvPr>
        </p:nvSpPr>
        <p:spPr>
          <a:xfrm>
            <a:off x="280988" y="381000"/>
            <a:ext cx="8558212" cy="944563"/>
          </a:xfrm>
        </p:spPr>
        <p:txBody>
          <a:bodyPr/>
          <a:lstStyle/>
          <a:p>
            <a:pPr algn="ctr"/>
            <a:r>
              <a:rPr lang="en-US" altLang="en-US" sz="5400" i="0">
                <a:solidFill>
                  <a:schemeClr val="bg1"/>
                </a:solidFill>
                <a:cs typeface="Times New Roman" panose="02020603050405020304" pitchFamily="18" charset="0"/>
              </a:rPr>
              <a:t>V.  </a:t>
            </a:r>
            <a:r>
              <a:rPr lang="en-US" altLang="en-US" sz="5400" i="0" u="sng">
                <a:solidFill>
                  <a:schemeClr val="bg1"/>
                </a:solidFill>
                <a:cs typeface="Times New Roman" panose="02020603050405020304" pitchFamily="18" charset="0"/>
              </a:rPr>
              <a:t>The Caste System:</a:t>
            </a:r>
            <a:r>
              <a:rPr lang="en-US" altLang="en-US"/>
              <a:t> </a:t>
            </a:r>
          </a:p>
        </p:txBody>
      </p:sp>
      <p:sp>
        <p:nvSpPr>
          <p:cNvPr id="65539" name="Rectangle 3">
            <a:extLst>
              <a:ext uri="{FF2B5EF4-FFF2-40B4-BE49-F238E27FC236}">
                <a16:creationId xmlns:a16="http://schemas.microsoft.com/office/drawing/2014/main" xmlns="" id="{6ADB649C-6554-4145-92BE-74879B7F6D02}"/>
              </a:ext>
            </a:extLst>
          </p:cNvPr>
          <p:cNvSpPr>
            <a:spLocks noGrp="1" noChangeArrowheads="1"/>
          </p:cNvSpPr>
          <p:nvPr>
            <p:ph type="body" idx="1"/>
          </p:nvPr>
        </p:nvSpPr>
        <p:spPr>
          <a:xfrm>
            <a:off x="284163" y="1457325"/>
            <a:ext cx="8859837" cy="4876800"/>
          </a:xfrm>
        </p:spPr>
        <p:txBody>
          <a:bodyPr/>
          <a:lstStyle/>
          <a:p>
            <a:pPr>
              <a:buFontTx/>
              <a:buNone/>
            </a:pPr>
            <a:r>
              <a:rPr lang="en-US" altLang="en-US" sz="3600" b="0">
                <a:solidFill>
                  <a:schemeClr val="bg1"/>
                </a:solidFill>
              </a:rPr>
              <a:t>- </a:t>
            </a:r>
            <a:r>
              <a:rPr lang="en-US" altLang="en-US" sz="4800" b="0">
                <a:solidFill>
                  <a:schemeClr val="bg1"/>
                </a:solidFill>
              </a:rPr>
              <a:t>A collection of 1028 verses of poetry, called the </a:t>
            </a:r>
            <a:r>
              <a:rPr lang="en-US" altLang="en-US" sz="4800" i="1">
                <a:solidFill>
                  <a:schemeClr val="bg1"/>
                </a:solidFill>
              </a:rPr>
              <a:t>“Rigveda”</a:t>
            </a:r>
            <a:r>
              <a:rPr lang="en-US" altLang="en-US" sz="4800" b="0">
                <a:solidFill>
                  <a:schemeClr val="bg1"/>
                </a:solidFill>
              </a:rPr>
              <a:t> introduces the mythic origins of the caste system.  It also provides a rationale for this system.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Text Box 2">
            <a:extLst>
              <a:ext uri="{FF2B5EF4-FFF2-40B4-BE49-F238E27FC236}">
                <a16:creationId xmlns:a16="http://schemas.microsoft.com/office/drawing/2014/main" xmlns="" id="{A112C922-CBF9-4999-917A-8CEF2C66C8C7}"/>
              </a:ext>
            </a:extLst>
          </p:cNvPr>
          <p:cNvSpPr txBox="1">
            <a:spLocks noChangeArrowheads="1"/>
          </p:cNvSpPr>
          <p:nvPr/>
        </p:nvSpPr>
        <p:spPr bwMode="auto">
          <a:xfrm>
            <a:off x="244475" y="430213"/>
            <a:ext cx="8899525"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algn="l">
              <a:spcBef>
                <a:spcPct val="0"/>
              </a:spcBef>
              <a:defRPr sz="2400">
                <a:solidFill>
                  <a:schemeClr val="tx1"/>
                </a:solidFill>
                <a:latin typeface="Times New Roman" panose="02020603050405020304" pitchFamily="18" charset="0"/>
              </a:defRPr>
            </a:lvl1pPr>
            <a:lvl2pPr marL="458788"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marL="1827213" algn="l">
              <a:spcBef>
                <a:spcPct val="0"/>
              </a:spcBef>
              <a:defRPr sz="2400">
                <a:solidFill>
                  <a:schemeClr val="tx1"/>
                </a:solidFill>
                <a:latin typeface="Times New Roman" panose="02020603050405020304" pitchFamily="18" charset="0"/>
              </a:defRPr>
            </a:lvl5pPr>
            <a:lvl6pPr marL="2284413" fontAlgn="base">
              <a:spcBef>
                <a:spcPct val="0"/>
              </a:spcBef>
              <a:spcAft>
                <a:spcPct val="0"/>
              </a:spcAft>
              <a:defRPr sz="2400">
                <a:solidFill>
                  <a:schemeClr val="tx1"/>
                </a:solidFill>
                <a:latin typeface="Times New Roman" panose="02020603050405020304" pitchFamily="18" charset="0"/>
              </a:defRPr>
            </a:lvl6pPr>
            <a:lvl7pPr marL="2741613" fontAlgn="base">
              <a:spcBef>
                <a:spcPct val="0"/>
              </a:spcBef>
              <a:spcAft>
                <a:spcPct val="0"/>
              </a:spcAft>
              <a:defRPr sz="2400">
                <a:solidFill>
                  <a:schemeClr val="tx1"/>
                </a:solidFill>
                <a:latin typeface="Times New Roman" panose="02020603050405020304" pitchFamily="18" charset="0"/>
              </a:defRPr>
            </a:lvl7pPr>
            <a:lvl8pPr marL="3198813" fontAlgn="base">
              <a:spcBef>
                <a:spcPct val="0"/>
              </a:spcBef>
              <a:spcAft>
                <a:spcPct val="0"/>
              </a:spcAft>
              <a:defRPr sz="2400">
                <a:solidFill>
                  <a:schemeClr val="tx1"/>
                </a:solidFill>
                <a:latin typeface="Times New Roman" panose="02020603050405020304" pitchFamily="18" charset="0"/>
              </a:defRPr>
            </a:lvl8pPr>
            <a:lvl9pPr marL="3656013" fontAlgn="base">
              <a:spcBef>
                <a:spcPct val="0"/>
              </a:spcBef>
              <a:spcAft>
                <a:spcPct val="0"/>
              </a:spcAft>
              <a:defRPr sz="2400">
                <a:solidFill>
                  <a:schemeClr val="tx1"/>
                </a:solidFill>
                <a:latin typeface="Times New Roman" panose="02020603050405020304" pitchFamily="18" charset="0"/>
              </a:defRPr>
            </a:lvl9pPr>
          </a:lstStyle>
          <a:p>
            <a:pPr eaLnBrk="0" hangingPunct="0">
              <a:buFontTx/>
              <a:buChar char="•"/>
            </a:pPr>
            <a:r>
              <a:rPr lang="en-US" altLang="en-US" sz="3600" b="0">
                <a:solidFill>
                  <a:schemeClr val="bg1"/>
                </a:solidFill>
                <a:latin typeface="Arial" panose="020B0604020202020204" pitchFamily="34" charset="0"/>
              </a:rPr>
              <a:t> </a:t>
            </a:r>
            <a:r>
              <a:rPr lang="en-US" altLang="en-US" sz="4000" b="0">
                <a:solidFill>
                  <a:schemeClr val="bg1"/>
                </a:solidFill>
                <a:latin typeface="Arial" panose="020B0604020202020204" pitchFamily="34" charset="0"/>
              </a:rPr>
              <a:t>The Caste System is India’s rigid social stratification based on Religion.  </a:t>
            </a:r>
          </a:p>
          <a:p>
            <a:pPr eaLnBrk="0" hangingPunct="0"/>
            <a:endParaRPr lang="en-US" altLang="en-US" sz="4000" b="0">
              <a:solidFill>
                <a:schemeClr val="bg1"/>
              </a:solidFill>
              <a:latin typeface="Arial" panose="020B0604020202020204" pitchFamily="34" charset="0"/>
            </a:endParaRPr>
          </a:p>
          <a:p>
            <a:pPr eaLnBrk="0" hangingPunct="0"/>
            <a:r>
              <a:rPr lang="en-US" altLang="en-US" sz="4000" u="sng">
                <a:solidFill>
                  <a:schemeClr val="bg1"/>
                </a:solidFill>
                <a:latin typeface="Arial" panose="020B0604020202020204" pitchFamily="34" charset="0"/>
              </a:rPr>
              <a:t>Social division of the Caste System:</a:t>
            </a:r>
          </a:p>
          <a:p>
            <a:pPr lvl="1" eaLnBrk="0" hangingPunct="0">
              <a:buFontTx/>
              <a:buChar char="•"/>
            </a:pPr>
            <a:r>
              <a:rPr lang="en-US" altLang="en-US" sz="4000" i="1">
                <a:solidFill>
                  <a:schemeClr val="bg1"/>
                </a:solidFill>
                <a:latin typeface="Arial" panose="020B0604020202020204" pitchFamily="34" charset="0"/>
              </a:rPr>
              <a:t>Brahmins</a:t>
            </a:r>
            <a:r>
              <a:rPr lang="en-US" altLang="en-US" sz="4000" b="0">
                <a:solidFill>
                  <a:schemeClr val="bg1"/>
                </a:solidFill>
                <a:latin typeface="Arial" panose="020B0604020202020204" pitchFamily="34" charset="0"/>
              </a:rPr>
              <a:t> - Priests/Rulers</a:t>
            </a:r>
          </a:p>
          <a:p>
            <a:pPr lvl="1" eaLnBrk="0" hangingPunct="0">
              <a:buFontTx/>
              <a:buChar char="•"/>
            </a:pPr>
            <a:r>
              <a:rPr lang="en-US" altLang="en-US" sz="4000" i="1">
                <a:solidFill>
                  <a:schemeClr val="bg1"/>
                </a:solidFill>
                <a:latin typeface="Arial" panose="020B0604020202020204" pitchFamily="34" charset="0"/>
              </a:rPr>
              <a:t>Kshatriyas</a:t>
            </a:r>
            <a:r>
              <a:rPr lang="en-US" altLang="en-US" sz="4000" b="0">
                <a:solidFill>
                  <a:schemeClr val="bg1"/>
                </a:solidFill>
                <a:latin typeface="Arial" panose="020B0604020202020204" pitchFamily="34" charset="0"/>
              </a:rPr>
              <a:t> - Warriors</a:t>
            </a:r>
          </a:p>
          <a:p>
            <a:pPr lvl="1" eaLnBrk="0" hangingPunct="0">
              <a:buFontTx/>
              <a:buChar char="•"/>
            </a:pPr>
            <a:r>
              <a:rPr lang="en-US" altLang="en-US" sz="4000" i="1">
                <a:solidFill>
                  <a:schemeClr val="bg1"/>
                </a:solidFill>
                <a:latin typeface="Arial" panose="020B0604020202020204" pitchFamily="34" charset="0"/>
              </a:rPr>
              <a:t>Vaishyas</a:t>
            </a:r>
            <a:r>
              <a:rPr lang="en-US" altLang="en-US" sz="4000" b="0">
                <a:solidFill>
                  <a:schemeClr val="bg1"/>
                </a:solidFill>
                <a:latin typeface="Arial" panose="020B0604020202020204" pitchFamily="34" charset="0"/>
              </a:rPr>
              <a:t> - Merchants</a:t>
            </a:r>
          </a:p>
          <a:p>
            <a:pPr lvl="1" eaLnBrk="0" hangingPunct="0">
              <a:buFontTx/>
              <a:buChar char="•"/>
            </a:pPr>
            <a:r>
              <a:rPr lang="en-US" altLang="en-US" sz="4000" i="1">
                <a:solidFill>
                  <a:schemeClr val="bg1"/>
                </a:solidFill>
                <a:latin typeface="Arial" panose="020B0604020202020204" pitchFamily="34" charset="0"/>
              </a:rPr>
              <a:t>Shudras</a:t>
            </a:r>
            <a:r>
              <a:rPr lang="en-US" altLang="en-US" sz="4000" b="0">
                <a:solidFill>
                  <a:schemeClr val="bg1"/>
                </a:solidFill>
                <a:latin typeface="Arial" panose="020B0604020202020204" pitchFamily="34" charset="0"/>
              </a:rPr>
              <a:t> - Farmers</a:t>
            </a:r>
          </a:p>
          <a:p>
            <a:pPr lvl="1" eaLnBrk="0" hangingPunct="0">
              <a:buFontTx/>
              <a:buChar char="•"/>
            </a:pPr>
            <a:r>
              <a:rPr lang="en-US" altLang="en-US" sz="4000" i="1">
                <a:solidFill>
                  <a:schemeClr val="bg1"/>
                </a:solidFill>
                <a:latin typeface="Arial" panose="020B0604020202020204" pitchFamily="34" charset="0"/>
              </a:rPr>
              <a:t>Untouchables</a:t>
            </a:r>
            <a:r>
              <a:rPr lang="en-US" altLang="en-US" sz="4000" b="0">
                <a:solidFill>
                  <a:schemeClr val="bg1"/>
                </a:solidFill>
                <a:latin typeface="Arial" panose="020B0604020202020204" pitchFamily="34" charset="0"/>
              </a:rPr>
              <a:t>; Non-Aryans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xmlns="" id="{08F9C191-190B-485C-890E-6476C316F7E9}"/>
              </a:ext>
            </a:extLst>
          </p:cNvPr>
          <p:cNvSpPr>
            <a:spLocks noGrp="1" noChangeArrowheads="1"/>
          </p:cNvSpPr>
          <p:nvPr>
            <p:ph type="body" idx="1"/>
          </p:nvPr>
        </p:nvSpPr>
        <p:spPr>
          <a:xfrm>
            <a:off x="365125" y="431800"/>
            <a:ext cx="8778875" cy="5486400"/>
          </a:xfrm>
        </p:spPr>
        <p:txBody>
          <a:bodyPr/>
          <a:lstStyle/>
          <a:p>
            <a:pPr marL="533400" indent="-533400">
              <a:lnSpc>
                <a:spcPct val="90000"/>
              </a:lnSpc>
              <a:buFontTx/>
              <a:buNone/>
            </a:pPr>
            <a:r>
              <a:rPr lang="en-US" altLang="en-US" sz="4400" b="0">
                <a:solidFill>
                  <a:schemeClr val="bg1"/>
                </a:solidFill>
              </a:rPr>
              <a:t>In each Aryan tribe, people belonged to one of the first four groups.  In the beginning, these were just occupations.  People could move from group to group.  This changed as tribes migrated into India.  A person’s occupation began to depend on their birth; and, change became difficult.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xmlns="" id="{811D73B8-69F7-4525-A67C-EFAC0DCE47EE}"/>
              </a:ext>
            </a:extLst>
          </p:cNvPr>
          <p:cNvSpPr>
            <a:spLocks noGrp="1" noChangeArrowheads="1"/>
          </p:cNvSpPr>
          <p:nvPr>
            <p:ph type="title"/>
          </p:nvPr>
        </p:nvSpPr>
        <p:spPr>
          <a:xfrm>
            <a:off x="244475" y="304800"/>
            <a:ext cx="8899525" cy="6553200"/>
          </a:xfrm>
        </p:spPr>
        <p:txBody>
          <a:bodyPr/>
          <a:lstStyle/>
          <a:p>
            <a:pPr>
              <a:buFontTx/>
              <a:buChar char="•"/>
            </a:pPr>
            <a:r>
              <a:rPr lang="en-US" altLang="en-US" b="0" i="0">
                <a:solidFill>
                  <a:schemeClr val="bg1"/>
                </a:solidFill>
                <a:cs typeface="Times New Roman" panose="02020603050405020304" pitchFamily="18" charset="0"/>
              </a:rPr>
              <a:t> </a:t>
            </a:r>
            <a:r>
              <a:rPr lang="en-US" altLang="en-US" sz="4400" b="0" i="0">
                <a:solidFill>
                  <a:schemeClr val="bg1"/>
                </a:solidFill>
                <a:cs typeface="Times New Roman" panose="02020603050405020304" pitchFamily="18" charset="0"/>
              </a:rPr>
              <a:t>The Rigveda provided religious justification to the social system and separated people by occupation, and ethnicity. The Caste system became extremely rigid, unequal, and hierarchical. No inter-marriages were allowed between caste divisions.  And education was limited to the upper-caste.  </a:t>
            </a:r>
            <a:br>
              <a:rPr lang="en-US" altLang="en-US" sz="4400" b="0" i="0">
                <a:solidFill>
                  <a:schemeClr val="bg1"/>
                </a:solidFill>
                <a:cs typeface="Times New Roman" panose="02020603050405020304" pitchFamily="18" charset="0"/>
              </a:rPr>
            </a:br>
            <a:endParaRPr lang="en-US" altLang="en-US" b="0" i="0">
              <a:solidFill>
                <a:schemeClr val="bg1"/>
              </a:solidFill>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xmlns="" id="{EFBB5ABF-2F36-4497-ACED-87573A82381C}"/>
              </a:ext>
            </a:extLst>
          </p:cNvPr>
          <p:cNvSpPr>
            <a:spLocks noGrp="1" noChangeArrowheads="1"/>
          </p:cNvSpPr>
          <p:nvPr>
            <p:ph type="title"/>
          </p:nvPr>
        </p:nvSpPr>
        <p:spPr>
          <a:xfrm>
            <a:off x="274638" y="381000"/>
            <a:ext cx="8869362" cy="944563"/>
          </a:xfrm>
        </p:spPr>
        <p:txBody>
          <a:bodyPr/>
          <a:lstStyle/>
          <a:p>
            <a:pPr algn="ctr"/>
            <a:r>
              <a:rPr lang="en-US" altLang="en-US" sz="5400" i="0" u="sng">
                <a:solidFill>
                  <a:schemeClr val="bg1"/>
                </a:solidFill>
                <a:cs typeface="Times New Roman" panose="02020603050405020304" pitchFamily="18" charset="0"/>
              </a:rPr>
              <a:t>Reasons for the caste system:</a:t>
            </a:r>
            <a:r>
              <a:rPr lang="en-US" altLang="en-US"/>
              <a:t> </a:t>
            </a:r>
          </a:p>
        </p:txBody>
      </p:sp>
      <p:sp>
        <p:nvSpPr>
          <p:cNvPr id="69635" name="Rectangle 3">
            <a:extLst>
              <a:ext uri="{FF2B5EF4-FFF2-40B4-BE49-F238E27FC236}">
                <a16:creationId xmlns:a16="http://schemas.microsoft.com/office/drawing/2014/main" xmlns="" id="{27362597-A260-4312-9033-C9F07D896DB3}"/>
              </a:ext>
            </a:extLst>
          </p:cNvPr>
          <p:cNvSpPr>
            <a:spLocks noGrp="1" noChangeArrowheads="1"/>
          </p:cNvSpPr>
          <p:nvPr>
            <p:ph type="body" idx="1"/>
          </p:nvPr>
        </p:nvSpPr>
        <p:spPr>
          <a:xfrm>
            <a:off x="350838" y="1695450"/>
            <a:ext cx="8793162" cy="5162550"/>
          </a:xfrm>
        </p:spPr>
        <p:txBody>
          <a:bodyPr/>
          <a:lstStyle/>
          <a:p>
            <a:pPr>
              <a:buFontTx/>
              <a:buNone/>
            </a:pPr>
            <a:r>
              <a:rPr lang="en-US" altLang="en-US" sz="3600" b="0">
                <a:solidFill>
                  <a:schemeClr val="bg1"/>
                </a:solidFill>
              </a:rPr>
              <a:t>- </a:t>
            </a:r>
            <a:r>
              <a:rPr lang="en-US" altLang="en-US" sz="4400" b="0">
                <a:solidFill>
                  <a:schemeClr val="bg1"/>
                </a:solidFill>
              </a:rPr>
              <a:t>It was an attempt by the upper class to freeze the economic system.</a:t>
            </a:r>
          </a:p>
          <a:p>
            <a:pPr>
              <a:buFontTx/>
              <a:buChar char="-"/>
            </a:pPr>
            <a:r>
              <a:rPr lang="en-US" altLang="en-US" sz="4400" b="0">
                <a:solidFill>
                  <a:schemeClr val="bg1"/>
                </a:solidFill>
              </a:rPr>
              <a:t>It was imposed by a coalition of priests and warrior-kings to maintain control over the local population.</a:t>
            </a:r>
          </a:p>
          <a:p>
            <a:pPr>
              <a:buFontTx/>
              <a:buChar char="-"/>
            </a:pPr>
            <a:r>
              <a:rPr lang="en-US" altLang="en-US" sz="4400" b="0">
                <a:solidFill>
                  <a:schemeClr val="bg1"/>
                </a:solidFill>
              </a:rPr>
              <a:t>It was created as an alternative to open slavery.  </a:t>
            </a:r>
          </a:p>
          <a:p>
            <a:pPr>
              <a:buFontTx/>
              <a:buChar char="-"/>
            </a:pPr>
            <a:endParaRPr lang="en-US" altLang="en-US" sz="4400" b="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Text Box 3">
            <a:extLst>
              <a:ext uri="{FF2B5EF4-FFF2-40B4-BE49-F238E27FC236}">
                <a16:creationId xmlns:a16="http://schemas.microsoft.com/office/drawing/2014/main" xmlns="" id="{93DDD167-BD0D-4C22-8674-84CFB9AF33F1}"/>
              </a:ext>
            </a:extLst>
          </p:cNvPr>
          <p:cNvSpPr txBox="1">
            <a:spLocks noChangeArrowheads="1"/>
          </p:cNvSpPr>
          <p:nvPr/>
        </p:nvSpPr>
        <p:spPr bwMode="auto">
          <a:xfrm>
            <a:off x="1701800" y="2424113"/>
            <a:ext cx="688975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600" u="sng"/>
              <a:t>The End.</a:t>
            </a:r>
          </a:p>
        </p:txBody>
      </p:sp>
    </p:spTree>
  </p:cSld>
  <p:clrMapOvr>
    <a:masterClrMapping/>
  </p:clrMapOvr>
  <p:transition spd="slow">
    <p:checke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114" name="Picture 2" descr="C:\WINDOWS\DESKTOP\Michelle\images\Ancient India\INDUS_TOPO.JPG">
            <a:extLst>
              <a:ext uri="{FF2B5EF4-FFF2-40B4-BE49-F238E27FC236}">
                <a16:creationId xmlns:a16="http://schemas.microsoft.com/office/drawing/2014/main" xmlns="" id="{1B63151F-8DB5-4925-912D-B7D633B9D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763" y="0"/>
            <a:ext cx="5708650" cy="68580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90115" name="Text Box 3">
            <a:extLst>
              <a:ext uri="{FF2B5EF4-FFF2-40B4-BE49-F238E27FC236}">
                <a16:creationId xmlns:a16="http://schemas.microsoft.com/office/drawing/2014/main" xmlns="" id="{B339E1BF-C67B-4369-9789-0FF8CD012DDF}"/>
              </a:ext>
            </a:extLst>
          </p:cNvPr>
          <p:cNvSpPr txBox="1">
            <a:spLocks noChangeArrowheads="1"/>
          </p:cNvSpPr>
          <p:nvPr/>
        </p:nvSpPr>
        <p:spPr bwMode="auto">
          <a:xfrm>
            <a:off x="0" y="0"/>
            <a:ext cx="3508375"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4000" b="0"/>
              <a:t>By 2500 B.C.E. the entire region was dominated by two cities called;</a:t>
            </a:r>
          </a:p>
          <a:p>
            <a:pPr algn="l">
              <a:spcBef>
                <a:spcPct val="50000"/>
              </a:spcBef>
            </a:pPr>
            <a:r>
              <a:rPr lang="en-US" altLang="en-US" sz="4000" i="1"/>
              <a:t>Harappa</a:t>
            </a:r>
            <a:r>
              <a:rPr lang="en-US" altLang="en-US" sz="4000" b="0"/>
              <a:t> and</a:t>
            </a:r>
          </a:p>
          <a:p>
            <a:pPr algn="l">
              <a:spcBef>
                <a:spcPct val="50000"/>
              </a:spcBef>
            </a:pPr>
            <a:r>
              <a:rPr lang="en-US" altLang="en-US" sz="4000" i="1"/>
              <a:t>Mohenjo-Daro</a:t>
            </a:r>
            <a:r>
              <a:rPr lang="en-US" altLang="en-US" sz="4000" b="0"/>
              <a:t> </a:t>
            </a:r>
          </a:p>
        </p:txBody>
      </p:sp>
    </p:spTree>
  </p:cSld>
  <p:clrMapOvr>
    <a:masterClrMapping/>
  </p:clrMapOvr>
  <p:transition spd="slow">
    <p:checke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138" name="Picture 2">
            <a:extLst>
              <a:ext uri="{FF2B5EF4-FFF2-40B4-BE49-F238E27FC236}">
                <a16:creationId xmlns:a16="http://schemas.microsoft.com/office/drawing/2014/main" xmlns="" id="{51E49959-BE43-420A-BBD2-EE4FFC0C9F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0163" y="2938463"/>
            <a:ext cx="1462087" cy="981075"/>
          </a:xfrm>
          <a:prstGeom prst="rect">
            <a:avLst/>
          </a:prstGeom>
          <a:noFill/>
          <a:extLst>
            <a:ext uri="{909E8E84-426E-40DD-AFC4-6F175D3DCCD1}">
              <a14:hiddenFill xmlns:a14="http://schemas.microsoft.com/office/drawing/2010/main">
                <a:solidFill>
                  <a:srgbClr val="FFFFFF"/>
                </a:solidFill>
              </a14:hiddenFill>
            </a:ext>
          </a:extLst>
        </p:spPr>
      </p:pic>
      <p:sp>
        <p:nvSpPr>
          <p:cNvPr id="91139" name="Text Box 3">
            <a:extLst>
              <a:ext uri="{FF2B5EF4-FFF2-40B4-BE49-F238E27FC236}">
                <a16:creationId xmlns:a16="http://schemas.microsoft.com/office/drawing/2014/main" xmlns="" id="{94D7336A-C8B8-41EC-9A3A-007FD0B0E402}"/>
              </a:ext>
            </a:extLst>
          </p:cNvPr>
          <p:cNvSpPr txBox="1">
            <a:spLocks noChangeArrowheads="1"/>
          </p:cNvSpPr>
          <p:nvPr/>
        </p:nvSpPr>
        <p:spPr bwMode="auto">
          <a:xfrm>
            <a:off x="350838" y="5589588"/>
            <a:ext cx="850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algn="l">
              <a:spcBef>
                <a:spcPct val="0"/>
              </a:spcBef>
              <a:defRPr sz="2400">
                <a:solidFill>
                  <a:schemeClr val="tx1"/>
                </a:solidFill>
                <a:latin typeface="Times New Roman" panose="02020603050405020304" pitchFamily="18" charset="0"/>
              </a:defRPr>
            </a:lvl1pPr>
            <a:lvl2pPr marL="458788"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marL="1827213" algn="l">
              <a:spcBef>
                <a:spcPct val="0"/>
              </a:spcBef>
              <a:defRPr sz="2400">
                <a:solidFill>
                  <a:schemeClr val="tx1"/>
                </a:solidFill>
                <a:latin typeface="Times New Roman" panose="02020603050405020304" pitchFamily="18" charset="0"/>
              </a:defRPr>
            </a:lvl5pPr>
            <a:lvl6pPr marL="2284413" fontAlgn="base">
              <a:spcBef>
                <a:spcPct val="0"/>
              </a:spcBef>
              <a:spcAft>
                <a:spcPct val="0"/>
              </a:spcAft>
              <a:defRPr sz="2400">
                <a:solidFill>
                  <a:schemeClr val="tx1"/>
                </a:solidFill>
                <a:latin typeface="Times New Roman" panose="02020603050405020304" pitchFamily="18" charset="0"/>
              </a:defRPr>
            </a:lvl6pPr>
            <a:lvl7pPr marL="2741613" fontAlgn="base">
              <a:spcBef>
                <a:spcPct val="0"/>
              </a:spcBef>
              <a:spcAft>
                <a:spcPct val="0"/>
              </a:spcAft>
              <a:defRPr sz="2400">
                <a:solidFill>
                  <a:schemeClr val="tx1"/>
                </a:solidFill>
                <a:latin typeface="Times New Roman" panose="02020603050405020304" pitchFamily="18" charset="0"/>
              </a:defRPr>
            </a:lvl7pPr>
            <a:lvl8pPr marL="3198813" fontAlgn="base">
              <a:spcBef>
                <a:spcPct val="0"/>
              </a:spcBef>
              <a:spcAft>
                <a:spcPct val="0"/>
              </a:spcAft>
              <a:defRPr sz="2400">
                <a:solidFill>
                  <a:schemeClr val="tx1"/>
                </a:solidFill>
                <a:latin typeface="Times New Roman" panose="02020603050405020304" pitchFamily="18" charset="0"/>
              </a:defRPr>
            </a:lvl8pPr>
            <a:lvl9pPr marL="3656013"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4400">
                <a:solidFill>
                  <a:schemeClr val="bg1"/>
                </a:solidFill>
                <a:latin typeface="Arial" panose="020B0604020202020204" pitchFamily="34" charset="0"/>
              </a:rPr>
              <a:t>Harappa-Mohenjo Daro</a:t>
            </a:r>
          </a:p>
        </p:txBody>
      </p:sp>
      <p:pic>
        <p:nvPicPr>
          <p:cNvPr id="91140" name="Picture 4" descr="C:\WINDOWS\DESKTOP\Michelle\images\Indus River Valley\m-d city.jpg">
            <a:extLst>
              <a:ext uri="{FF2B5EF4-FFF2-40B4-BE49-F238E27FC236}">
                <a16:creationId xmlns:a16="http://schemas.microsoft.com/office/drawing/2014/main" xmlns="" id="{7BC3F0FF-CEAF-4E56-A254-9A910002D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462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Text Box 2">
            <a:extLst>
              <a:ext uri="{FF2B5EF4-FFF2-40B4-BE49-F238E27FC236}">
                <a16:creationId xmlns:a16="http://schemas.microsoft.com/office/drawing/2014/main" xmlns="" id="{DC753DB4-5BDB-4746-8945-90F6364AEDE7}"/>
              </a:ext>
            </a:extLst>
          </p:cNvPr>
          <p:cNvSpPr txBox="1">
            <a:spLocks noChangeArrowheads="1"/>
          </p:cNvSpPr>
          <p:nvPr/>
        </p:nvSpPr>
        <p:spPr bwMode="auto">
          <a:xfrm>
            <a:off x="0" y="1528763"/>
            <a:ext cx="4090988"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5400" b="0"/>
              <a:t>Traded with Iran and neighboring regions in India to the east.</a:t>
            </a:r>
          </a:p>
        </p:txBody>
      </p:sp>
      <p:pic>
        <p:nvPicPr>
          <p:cNvPr id="92163" name="Picture 3" descr="C:\WINDOWS\DESKTOP\Michelle\images\Indus River Valley\map.jpg">
            <a:extLst>
              <a:ext uri="{FF2B5EF4-FFF2-40B4-BE49-F238E27FC236}">
                <a16:creationId xmlns:a16="http://schemas.microsoft.com/office/drawing/2014/main" xmlns="" id="{2D6A61C1-6F52-4CA8-9C47-E83775AF6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0"/>
            <a:ext cx="5513388"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64" name="Text Box 4">
            <a:extLst>
              <a:ext uri="{FF2B5EF4-FFF2-40B4-BE49-F238E27FC236}">
                <a16:creationId xmlns:a16="http://schemas.microsoft.com/office/drawing/2014/main" xmlns="" id="{994A181F-8889-4A0C-BA15-7691106E16E6}"/>
              </a:ext>
            </a:extLst>
          </p:cNvPr>
          <p:cNvSpPr txBox="1">
            <a:spLocks noChangeArrowheads="1"/>
          </p:cNvSpPr>
          <p:nvPr/>
        </p:nvSpPr>
        <p:spPr bwMode="auto">
          <a:xfrm>
            <a:off x="0" y="525463"/>
            <a:ext cx="3981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5400"/>
              <a:t>Harappa:</a:t>
            </a:r>
          </a:p>
        </p:txBody>
      </p:sp>
    </p:spTree>
  </p:cSld>
  <p:clrMapOvr>
    <a:masterClrMapping/>
  </p:clrMapOvr>
  <p:transition spd="slow">
    <p:checke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186" name="Picture 2">
            <a:extLst>
              <a:ext uri="{FF2B5EF4-FFF2-40B4-BE49-F238E27FC236}">
                <a16:creationId xmlns:a16="http://schemas.microsoft.com/office/drawing/2014/main" xmlns="" id="{DAB8FE70-9B0D-4969-BEAB-49B322A94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6025" y="0"/>
            <a:ext cx="54451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7" name="Text Box 3">
            <a:extLst>
              <a:ext uri="{FF2B5EF4-FFF2-40B4-BE49-F238E27FC236}">
                <a16:creationId xmlns:a16="http://schemas.microsoft.com/office/drawing/2014/main" xmlns="" id="{CEBABEBE-3119-43C5-887F-D1D1363C72C3}"/>
              </a:ext>
            </a:extLst>
          </p:cNvPr>
          <p:cNvSpPr txBox="1">
            <a:spLocks noChangeArrowheads="1"/>
          </p:cNvSpPr>
          <p:nvPr/>
        </p:nvSpPr>
        <p:spPr bwMode="auto">
          <a:xfrm>
            <a:off x="0" y="504825"/>
            <a:ext cx="44989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Mohenjo-Daro</a:t>
            </a:r>
          </a:p>
        </p:txBody>
      </p:sp>
      <p:sp>
        <p:nvSpPr>
          <p:cNvPr id="93188" name="Text Box 4">
            <a:extLst>
              <a:ext uri="{FF2B5EF4-FFF2-40B4-BE49-F238E27FC236}">
                <a16:creationId xmlns:a16="http://schemas.microsoft.com/office/drawing/2014/main" xmlns="" id="{AF402B03-41C5-4AE0-A8F1-4EACA060FCED}"/>
              </a:ext>
            </a:extLst>
          </p:cNvPr>
          <p:cNvSpPr txBox="1">
            <a:spLocks noChangeArrowheads="1"/>
          </p:cNvSpPr>
          <p:nvPr/>
        </p:nvSpPr>
        <p:spPr bwMode="auto">
          <a:xfrm>
            <a:off x="0" y="1589088"/>
            <a:ext cx="3694113"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5400" b="0"/>
              <a:t>Traded with the Persia Gulf and Sumer to the west.</a:t>
            </a:r>
          </a:p>
        </p:txBody>
      </p:sp>
    </p:spTree>
  </p:cSld>
  <p:clrMapOvr>
    <a:masterClrMapping/>
  </p:clrMapOvr>
  <p:transition spd="slow">
    <p:checke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Text Box 2">
            <a:extLst>
              <a:ext uri="{FF2B5EF4-FFF2-40B4-BE49-F238E27FC236}">
                <a16:creationId xmlns:a16="http://schemas.microsoft.com/office/drawing/2014/main" xmlns="" id="{6411BD6B-30D4-4589-BFF0-06A760272186}"/>
              </a:ext>
            </a:extLst>
          </p:cNvPr>
          <p:cNvSpPr txBox="1">
            <a:spLocks noChangeArrowheads="1"/>
          </p:cNvSpPr>
          <p:nvPr/>
        </p:nvSpPr>
        <p:spPr bwMode="auto">
          <a:xfrm>
            <a:off x="0" y="0"/>
            <a:ext cx="4124325"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u="sng"/>
              <a:t>Political </a:t>
            </a:r>
          </a:p>
          <a:p>
            <a:pPr algn="l">
              <a:spcBef>
                <a:spcPct val="50000"/>
              </a:spcBef>
            </a:pPr>
            <a:r>
              <a:rPr lang="en-US" altLang="en-US" u="sng"/>
              <a:t>Structure:</a:t>
            </a:r>
          </a:p>
        </p:txBody>
      </p:sp>
      <p:sp>
        <p:nvSpPr>
          <p:cNvPr id="102403" name="Text Box 3">
            <a:extLst>
              <a:ext uri="{FF2B5EF4-FFF2-40B4-BE49-F238E27FC236}">
                <a16:creationId xmlns:a16="http://schemas.microsoft.com/office/drawing/2014/main" xmlns="" id="{11504C05-1480-47D0-AE7E-4F11194BFD91}"/>
              </a:ext>
            </a:extLst>
          </p:cNvPr>
          <p:cNvSpPr txBox="1">
            <a:spLocks noChangeArrowheads="1"/>
          </p:cNvSpPr>
          <p:nvPr/>
        </p:nvSpPr>
        <p:spPr bwMode="auto">
          <a:xfrm>
            <a:off x="0" y="1744663"/>
            <a:ext cx="440055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0"/>
              <a:t>Villages &amp; cities were never politically united; however, they did share a common language &amp; culture. </a:t>
            </a:r>
          </a:p>
        </p:txBody>
      </p:sp>
      <p:pic>
        <p:nvPicPr>
          <p:cNvPr id="102404" name="Picture 4" descr="132, Mohenjo-daro street scene                                 000105AFBig Guy                        B34A635F:">
            <a:extLst>
              <a:ext uri="{FF2B5EF4-FFF2-40B4-BE49-F238E27FC236}">
                <a16:creationId xmlns:a16="http://schemas.microsoft.com/office/drawing/2014/main" xmlns="" id="{31CE53E3-3217-401B-A6C7-3C21C62D1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963" y="0"/>
            <a:ext cx="4872037" cy="685800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hecker/>
  </p:transition>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altLang="en-US" sz="4400" b="1"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altLang="en-US" sz="4400" b="1"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Big Guy:GRO's Applications:Microsoft Office 2001:Templates:Expedition</Template>
  <TotalTime>2909</TotalTime>
  <Words>1251</Words>
  <Application>Microsoft Office PowerPoint</Application>
  <PresentationFormat>On-screen Show (4:3)</PresentationFormat>
  <Paragraphs>124</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Expedition</vt:lpstr>
      <vt:lpstr>Ancient India</vt:lpstr>
      <vt:lpstr>PowerPoint Presentation</vt:lpstr>
      <vt:lpstr>PowerPoint Presentation</vt:lpstr>
      <vt:lpstr>  The first settlements ca. 3000 B.C.E., when farmers settled along the Indus River in what is now Pakistan.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Trading Seals</vt:lpstr>
      <vt:lpstr>PowerPoint Presentation</vt:lpstr>
      <vt:lpstr> Peaceful items like toys  jewelry.   (Terracotta toy cow with Moveable  head.) </vt:lpstr>
      <vt:lpstr>PowerPoint Presentation</vt:lpstr>
      <vt:lpstr>PowerPoint Presentation</vt:lpstr>
      <vt:lpstr>PowerPoint Presentation</vt:lpstr>
      <vt:lpstr>PowerPoint Presentation</vt:lpstr>
      <vt:lpstr>PowerPoint Presentation</vt:lpstr>
      <vt:lpstr>Cities had sewer systems; because bathing was an essential part of their religion.   </vt:lpstr>
      <vt:lpstr>PowerPoint Presentation</vt:lpstr>
      <vt:lpstr>PowerPoint Presentation</vt:lpstr>
      <vt:lpstr>PowerPoint Presentation</vt:lpstr>
      <vt:lpstr>PowerPoint Presentation</vt:lpstr>
      <vt:lpstr>III.  Aryan invaders: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Hinduism:</vt:lpstr>
      <vt:lpstr>PowerPoint Presentation</vt:lpstr>
      <vt:lpstr>Krishna was the ancient god of the Aryans. He is believed to be an early prince who obtained nirvana.  </vt:lpstr>
      <vt:lpstr>Fundamental Beliefs of Hinduism:  </vt:lpstr>
      <vt:lpstr>The Upanishads: </vt:lpstr>
      <vt:lpstr>PowerPoint Presentation</vt:lpstr>
      <vt:lpstr>PowerPoint Presentation</vt:lpstr>
      <vt:lpstr>Hindu Life Cycle:</vt:lpstr>
      <vt:lpstr>PowerPoint Presentation</vt:lpstr>
      <vt:lpstr>PowerPoint Presentation</vt:lpstr>
      <vt:lpstr>V.  The Caste System: </vt:lpstr>
      <vt:lpstr>PowerPoint Presentation</vt:lpstr>
      <vt:lpstr>PowerPoint Presentation</vt:lpstr>
      <vt:lpstr> The Rigveda provided religious justification to the social system and separated people by occupation, and ethnicity. The Caste system became extremely rigid, unequal, and hierarchical. No inter-marriages were allowed between caste divisions.  And education was limited to the upper-caste.   </vt:lpstr>
      <vt:lpstr>Reasons for the caste system: </vt:lpstr>
      <vt:lpstr>PowerPoint Presentation</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Ancient India</dc:title>
  <dc:creator>Gary R. Olsen</dc:creator>
  <cp:lastModifiedBy>R_ashok@outlook.com</cp:lastModifiedBy>
  <cp:revision>22</cp:revision>
  <cp:lastPrinted>1904-01-01T00:00:00Z</cp:lastPrinted>
  <dcterms:created xsi:type="dcterms:W3CDTF">2001-06-28T15:36:58Z</dcterms:created>
  <dcterms:modified xsi:type="dcterms:W3CDTF">2019-05-14T05:55:42Z</dcterms:modified>
</cp:coreProperties>
</file>